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8" r:id="rId3"/>
    <p:sldId id="289" r:id="rId4"/>
    <p:sldId id="258" r:id="rId5"/>
    <p:sldId id="288" r:id="rId6"/>
    <p:sldId id="278" r:id="rId7"/>
    <p:sldId id="279" r:id="rId8"/>
    <p:sldId id="282" r:id="rId9"/>
    <p:sldId id="261" r:id="rId10"/>
    <p:sldId id="283" r:id="rId11"/>
    <p:sldId id="262" r:id="rId12"/>
    <p:sldId id="285" r:id="rId13"/>
    <p:sldId id="286" r:id="rId14"/>
    <p:sldId id="274" r:id="rId15"/>
    <p:sldId id="290"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on, Liz" initials="AL" lastIdx="4" clrIdx="0">
    <p:extLst>
      <p:ext uri="{19B8F6BF-5375-455C-9EA6-DF929625EA0E}">
        <p15:presenceInfo xmlns:p15="http://schemas.microsoft.com/office/powerpoint/2012/main" userId="S-1-5-21-199048513-897128045-483988704-2503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6395" autoAdjust="0"/>
  </p:normalViewPr>
  <p:slideViewPr>
    <p:cSldViewPr snapToGrid="0" snapToObjects="1">
      <p:cViewPr varScale="1">
        <p:scale>
          <a:sx n="111" d="100"/>
          <a:sy n="111" d="100"/>
        </p:scale>
        <p:origin x="31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4B797-F4A6-48C1-BB28-CF01787DBBF9}" type="datetimeFigureOut">
              <a:rPr lang="en-GB" smtClean="0"/>
              <a:t>21/01/2020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62965-2AE3-44AD-838E-9F700CB84B14}" type="slidenum">
              <a:rPr lang="en-GB" smtClean="0"/>
              <a:t>‹#›</a:t>
            </a:fld>
            <a:endParaRPr lang="en-GB"/>
          </a:p>
        </p:txBody>
      </p:sp>
    </p:spTree>
    <p:extLst>
      <p:ext uri="{BB962C8B-B14F-4D97-AF65-F5344CB8AC3E}">
        <p14:creationId xmlns:p14="http://schemas.microsoft.com/office/powerpoint/2010/main" val="347203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1</a:t>
            </a:fld>
            <a:endParaRPr lang="en-GB"/>
          </a:p>
        </p:txBody>
      </p:sp>
    </p:spTree>
    <p:extLst>
      <p:ext uri="{BB962C8B-B14F-4D97-AF65-F5344CB8AC3E}">
        <p14:creationId xmlns:p14="http://schemas.microsoft.com/office/powerpoint/2010/main" val="3358406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11</a:t>
            </a:fld>
            <a:endParaRPr lang="en-GB"/>
          </a:p>
        </p:txBody>
      </p:sp>
    </p:spTree>
    <p:extLst>
      <p:ext uri="{BB962C8B-B14F-4D97-AF65-F5344CB8AC3E}">
        <p14:creationId xmlns:p14="http://schemas.microsoft.com/office/powerpoint/2010/main" val="389296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13</a:t>
            </a:fld>
            <a:endParaRPr lang="en-GB"/>
          </a:p>
        </p:txBody>
      </p:sp>
    </p:spTree>
    <p:extLst>
      <p:ext uri="{BB962C8B-B14F-4D97-AF65-F5344CB8AC3E}">
        <p14:creationId xmlns:p14="http://schemas.microsoft.com/office/powerpoint/2010/main" val="350154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62965-2AE3-44AD-838E-9F700CB84B14}" type="slidenum">
              <a:rPr lang="en-GB" smtClean="0"/>
              <a:t>14</a:t>
            </a:fld>
            <a:endParaRPr lang="en-GB"/>
          </a:p>
        </p:txBody>
      </p:sp>
    </p:spTree>
    <p:extLst>
      <p:ext uri="{BB962C8B-B14F-4D97-AF65-F5344CB8AC3E}">
        <p14:creationId xmlns:p14="http://schemas.microsoft.com/office/powerpoint/2010/main" val="366115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15</a:t>
            </a:fld>
            <a:endParaRPr lang="en-GB"/>
          </a:p>
        </p:txBody>
      </p:sp>
    </p:spTree>
    <p:extLst>
      <p:ext uri="{BB962C8B-B14F-4D97-AF65-F5344CB8AC3E}">
        <p14:creationId xmlns:p14="http://schemas.microsoft.com/office/powerpoint/2010/main" val="51896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Outline key things we will argue: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smtClean="0">
                <a:solidFill>
                  <a:schemeClr val="tx1"/>
                </a:solidFill>
                <a:effectLst/>
                <a:latin typeface="Arial" charset="0"/>
                <a:ea typeface="+mn-ea"/>
                <a:cs typeface="+mn-cs"/>
              </a:rPr>
              <a:t>1) Context: we</a:t>
            </a:r>
            <a:r>
              <a:rPr lang="en-GB" sz="1200" kern="1200" baseline="0" smtClean="0">
                <a:solidFill>
                  <a:schemeClr val="tx1"/>
                </a:solidFill>
                <a:effectLst/>
                <a:latin typeface="Arial" charset="0"/>
                <a:ea typeface="+mn-ea"/>
                <a:cs typeface="+mn-cs"/>
              </a:rPr>
              <a:t> have a DRD epidemic and an </a:t>
            </a:r>
            <a:r>
              <a:rPr lang="en-GB" sz="1200" kern="1200" smtClean="0">
                <a:solidFill>
                  <a:schemeClr val="tx1"/>
                </a:solidFill>
                <a:effectLst/>
                <a:latin typeface="Arial" charset="0"/>
                <a:ea typeface="+mn-ea"/>
                <a:cs typeface="+mn-cs"/>
              </a:rPr>
              <a:t>Iatrogenic (harm producing) policy</a:t>
            </a:r>
            <a:r>
              <a:rPr lang="en-GB" sz="1200" kern="1200" baseline="0" smtClean="0">
                <a:solidFill>
                  <a:schemeClr val="tx1"/>
                </a:solidFill>
                <a:effectLst/>
                <a:latin typeface="Arial" charset="0"/>
                <a:ea typeface="+mn-ea"/>
                <a:cs typeface="+mn-cs"/>
              </a:rPr>
              <a:t> context</a:t>
            </a:r>
            <a:endParaRPr lang="en-GB" sz="1200" kern="1200" smtClean="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smtClean="0">
                <a:solidFill>
                  <a:schemeClr val="tx1"/>
                </a:solidFill>
                <a:effectLst/>
                <a:latin typeface="+mn-lt"/>
                <a:ea typeface="+mn-ea"/>
                <a:cs typeface="+mn-cs"/>
              </a:rPr>
              <a:t>2) Police have</a:t>
            </a:r>
            <a:r>
              <a:rPr lang="en-AU" sz="1200" b="1" kern="1200" baseline="0" smtClean="0">
                <a:solidFill>
                  <a:schemeClr val="tx1"/>
                </a:solidFill>
                <a:effectLst/>
                <a:latin typeface="+mn-lt"/>
                <a:ea typeface="+mn-ea"/>
                <a:cs typeface="+mn-cs"/>
              </a:rPr>
              <a:t> a key role in </a:t>
            </a:r>
            <a:r>
              <a:rPr lang="en-AU" sz="1200" b="1" kern="1200" smtClean="0">
                <a:solidFill>
                  <a:schemeClr val="tx1"/>
                </a:solidFill>
                <a:effectLst/>
                <a:latin typeface="+mn-lt"/>
                <a:ea typeface="+mn-ea"/>
                <a:cs typeface="+mn-cs"/>
              </a:rPr>
              <a:t>making or ‘breaking’ the chances programmes have at being effective public health measures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smtClean="0">
                <a:solidFill>
                  <a:schemeClr val="tx1"/>
                </a:solidFill>
                <a:effectLst/>
                <a:latin typeface="+mn-lt"/>
                <a:ea typeface="+mn-ea"/>
                <a:cs typeface="+mn-cs"/>
              </a:rPr>
              <a:t>3) In </a:t>
            </a:r>
            <a:r>
              <a:rPr lang="en-AU" sz="1200" b="1" kern="1200" baseline="0" smtClean="0">
                <a:solidFill>
                  <a:schemeClr val="tx1"/>
                </a:solidFill>
                <a:effectLst/>
                <a:latin typeface="+mn-lt"/>
                <a:ea typeface="+mn-ea"/>
                <a:cs typeface="+mn-cs"/>
              </a:rPr>
              <a:t>current context police can alter the risk environment surrounding services, reduce enforcement; practice harm reduction policing; consider diversion</a:t>
            </a:r>
            <a:endParaRPr lang="en-AU" sz="1200" b="1" kern="120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smtClean="0">
                <a:solidFill>
                  <a:schemeClr val="tx1"/>
                </a:solidFill>
                <a:effectLst/>
                <a:latin typeface="+mn-lt"/>
                <a:ea typeface="+mn-ea"/>
                <a:cs typeface="+mn-cs"/>
              </a:rPr>
              <a:t>4) In</a:t>
            </a:r>
            <a:r>
              <a:rPr lang="en-AU" sz="1200" b="1" kern="1200" baseline="0" smtClean="0">
                <a:solidFill>
                  <a:schemeClr val="tx1"/>
                </a:solidFill>
                <a:effectLst/>
                <a:latin typeface="+mn-lt"/>
                <a:ea typeface="+mn-ea"/>
                <a:cs typeface="+mn-cs"/>
              </a:rPr>
              <a:t> terms of looking ahead there is a tipping point in sight –need to consider how best to change practice not just policy (using organisational justice approach)</a:t>
            </a:r>
            <a:endParaRPr lang="en-GB" sz="1200" kern="120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16</a:t>
            </a:fld>
            <a:endParaRPr lang="en-GB"/>
          </a:p>
        </p:txBody>
      </p:sp>
    </p:spTree>
    <p:extLst>
      <p:ext uri="{BB962C8B-B14F-4D97-AF65-F5344CB8AC3E}">
        <p14:creationId xmlns:p14="http://schemas.microsoft.com/office/powerpoint/2010/main" val="1759459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17</a:t>
            </a:fld>
            <a:endParaRPr lang="en-GB"/>
          </a:p>
        </p:txBody>
      </p:sp>
    </p:spTree>
    <p:extLst>
      <p:ext uri="{BB962C8B-B14F-4D97-AF65-F5344CB8AC3E}">
        <p14:creationId xmlns:p14="http://schemas.microsoft.com/office/powerpoint/2010/main" val="374761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2</a:t>
            </a:fld>
            <a:endParaRPr lang="en-GB"/>
          </a:p>
        </p:txBody>
      </p:sp>
    </p:spTree>
    <p:extLst>
      <p:ext uri="{BB962C8B-B14F-4D97-AF65-F5344CB8AC3E}">
        <p14:creationId xmlns:p14="http://schemas.microsoft.com/office/powerpoint/2010/main" val="204380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A762965-2AE3-44AD-838E-9F700CB84B14}" type="slidenum">
              <a:rPr lang="en-GB" smtClean="0"/>
              <a:t>3</a:t>
            </a:fld>
            <a:endParaRPr lang="en-GB"/>
          </a:p>
        </p:txBody>
      </p:sp>
    </p:spTree>
    <p:extLst>
      <p:ext uri="{BB962C8B-B14F-4D97-AF65-F5344CB8AC3E}">
        <p14:creationId xmlns:p14="http://schemas.microsoft.com/office/powerpoint/2010/main" val="2324005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pPr>
              <a:buFontTx/>
              <a:buChar char="•"/>
            </a:pPr>
            <a:endParaRPr lang="en-GB" sz="1000" b="1" dirty="0"/>
          </a:p>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4</a:t>
            </a:fld>
            <a:endParaRPr lang="en-GB"/>
          </a:p>
        </p:txBody>
      </p:sp>
    </p:spTree>
    <p:extLst>
      <p:ext uri="{BB962C8B-B14F-4D97-AF65-F5344CB8AC3E}">
        <p14:creationId xmlns:p14="http://schemas.microsoft.com/office/powerpoint/2010/main" val="307219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5</a:t>
            </a:fld>
            <a:endParaRPr lang="en-GB"/>
          </a:p>
        </p:txBody>
      </p:sp>
    </p:spTree>
    <p:extLst>
      <p:ext uri="{BB962C8B-B14F-4D97-AF65-F5344CB8AC3E}">
        <p14:creationId xmlns:p14="http://schemas.microsoft.com/office/powerpoint/2010/main" val="165386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6</a:t>
            </a:fld>
            <a:endParaRPr lang="en-GB"/>
          </a:p>
        </p:txBody>
      </p:sp>
    </p:spTree>
    <p:extLst>
      <p:ext uri="{BB962C8B-B14F-4D97-AF65-F5344CB8AC3E}">
        <p14:creationId xmlns:p14="http://schemas.microsoft.com/office/powerpoint/2010/main" val="3282133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7</a:t>
            </a:fld>
            <a:endParaRPr lang="en-GB"/>
          </a:p>
        </p:txBody>
      </p:sp>
    </p:spTree>
    <p:extLst>
      <p:ext uri="{BB962C8B-B14F-4D97-AF65-F5344CB8AC3E}">
        <p14:creationId xmlns:p14="http://schemas.microsoft.com/office/powerpoint/2010/main" val="324055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8</a:t>
            </a:fld>
            <a:endParaRPr lang="en-GB"/>
          </a:p>
        </p:txBody>
      </p:sp>
    </p:spTree>
    <p:extLst>
      <p:ext uri="{BB962C8B-B14F-4D97-AF65-F5344CB8AC3E}">
        <p14:creationId xmlns:p14="http://schemas.microsoft.com/office/powerpoint/2010/main" val="2774308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62965-2AE3-44AD-838E-9F700CB84B14}" type="slidenum">
              <a:rPr lang="en-GB" smtClean="0"/>
              <a:t>9</a:t>
            </a:fld>
            <a:endParaRPr lang="en-GB"/>
          </a:p>
        </p:txBody>
      </p:sp>
    </p:spTree>
    <p:extLst>
      <p:ext uri="{BB962C8B-B14F-4D97-AF65-F5344CB8AC3E}">
        <p14:creationId xmlns:p14="http://schemas.microsoft.com/office/powerpoint/2010/main" val="31033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8ACC1-EEDF-304B-9295-CA325323393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CE1E80A-3AF1-A840-A1F3-D605B9260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39B9AD-EEEF-474D-98BA-3E344CC03DC7}"/>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5" name="Footer Placeholder 4">
            <a:extLst>
              <a:ext uri="{FF2B5EF4-FFF2-40B4-BE49-F238E27FC236}">
                <a16:creationId xmlns:a16="http://schemas.microsoft.com/office/drawing/2014/main" id="{D31071DF-8BC8-024E-983D-752128B81A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D192F-218D-6D4F-B624-FFC033A4CB5C}"/>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11564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3EC5-A332-A647-B30D-59BA055D30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C524CF0-843A-2D4C-8B1B-0DEFB63EF9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5A9DA0-F4E8-5647-AABB-F2D45B711A96}"/>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5" name="Footer Placeholder 4">
            <a:extLst>
              <a:ext uri="{FF2B5EF4-FFF2-40B4-BE49-F238E27FC236}">
                <a16:creationId xmlns:a16="http://schemas.microsoft.com/office/drawing/2014/main" id="{7F449FE9-AFB3-D343-B28E-21AE20868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8CCC01-A47C-1143-9866-939DE4D89683}"/>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284064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3430D7-7E06-DA49-BAF8-B9BB52B9413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4BDE7DF-B2BB-C947-A7C7-D53D72934E2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F8D8F6-ACD0-384C-84C5-2EEB87790B1E}"/>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5" name="Footer Placeholder 4">
            <a:extLst>
              <a:ext uri="{FF2B5EF4-FFF2-40B4-BE49-F238E27FC236}">
                <a16:creationId xmlns:a16="http://schemas.microsoft.com/office/drawing/2014/main" id="{A150BD9A-2413-6C4D-9681-C3DFEB9E5A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47EB7-C3C8-9E4A-AAC1-E906D94CA0E9}"/>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2611462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D9EB-EDC7-514D-8A47-3006FB4E0D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4B25C0-EA14-1B43-B708-02F57FF4D97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B79FF6-313F-7D4A-B121-5E2F3FA45CA5}"/>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5" name="Footer Placeholder 4">
            <a:extLst>
              <a:ext uri="{FF2B5EF4-FFF2-40B4-BE49-F238E27FC236}">
                <a16:creationId xmlns:a16="http://schemas.microsoft.com/office/drawing/2014/main" id="{0890007A-54BF-5D43-96A0-F6D1DB1A0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D6F6EA-AF18-DB43-BBAA-E423264EF0A2}"/>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1535325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93CB-AFC2-E444-9438-23CB4680250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44D692-577E-5240-8621-A65267052C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07ADFE-6123-7346-ACF2-8F1161DE7A9A}"/>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5" name="Footer Placeholder 4">
            <a:extLst>
              <a:ext uri="{FF2B5EF4-FFF2-40B4-BE49-F238E27FC236}">
                <a16:creationId xmlns:a16="http://schemas.microsoft.com/office/drawing/2014/main" id="{094C802C-1CB6-2F4D-A023-AB9AF05A8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521A0-0DBF-674C-B6CA-016C2614A98B}"/>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34694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9481-40E4-B342-A2AB-A8D4A2BB0F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20224F-1BF5-4641-9B90-392D4A6183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CDF2333-4B0F-B041-9165-6514CE3056B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ECC5681-B776-C94A-816B-8BB41879E423}"/>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6" name="Footer Placeholder 5">
            <a:extLst>
              <a:ext uri="{FF2B5EF4-FFF2-40B4-BE49-F238E27FC236}">
                <a16:creationId xmlns:a16="http://schemas.microsoft.com/office/drawing/2014/main" id="{9D106538-8E62-8D48-8305-2F22AEC301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CB7D5-CDC3-284C-8B5D-AABF14F7462B}"/>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105145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BAC8-6D73-D84A-B003-911AEECC16C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0E788A-CD11-D749-BB1D-087399C0D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E20DBD-0AD6-FE4B-B7A4-5FE4E62C38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1CAB21-4AE3-1A42-95AF-06E2A8F45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A7702DB-E9B9-5449-9ACB-6A36F05D0C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EC3062C-980C-F747-A9BC-6FB72846862A}"/>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8" name="Footer Placeholder 7">
            <a:extLst>
              <a:ext uri="{FF2B5EF4-FFF2-40B4-BE49-F238E27FC236}">
                <a16:creationId xmlns:a16="http://schemas.microsoft.com/office/drawing/2014/main" id="{5FFEFC4A-E8EB-1348-92EC-86F57B548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324AE1-3D10-BE4B-8FC7-4C3FA7597E87}"/>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424416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5BAB-7775-3E4F-80AD-E11D4FE7B4A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DC4A151-4B91-A944-8374-59874EE2279A}"/>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4" name="Footer Placeholder 3">
            <a:extLst>
              <a:ext uri="{FF2B5EF4-FFF2-40B4-BE49-F238E27FC236}">
                <a16:creationId xmlns:a16="http://schemas.microsoft.com/office/drawing/2014/main" id="{AEFF491D-936B-4748-9903-08DC3DE0D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EA0841-5DDA-BA4A-A062-D48F44A8704F}"/>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10925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493107-003D-7E45-89DA-120B61D8A4C4}"/>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3" name="Footer Placeholder 2">
            <a:extLst>
              <a:ext uri="{FF2B5EF4-FFF2-40B4-BE49-F238E27FC236}">
                <a16:creationId xmlns:a16="http://schemas.microsoft.com/office/drawing/2014/main" id="{23E4C616-1D10-854F-B1B9-F635C0CEB0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6CE90F-DC84-9F4F-A38B-EF06C0C507ED}"/>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65473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BBCA1-144E-4741-AC3F-60ACE519E7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7091180-0171-9349-B13F-4BE75CA65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B949A5A-866C-FE48-B015-37C68A08B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18B794-54DF-8741-80A7-4D4A2D864729}"/>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6" name="Footer Placeholder 5">
            <a:extLst>
              <a:ext uri="{FF2B5EF4-FFF2-40B4-BE49-F238E27FC236}">
                <a16:creationId xmlns:a16="http://schemas.microsoft.com/office/drawing/2014/main" id="{5E8DEC6F-B0F7-0D44-AA09-C0E86C4D58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6FF4C-CE54-5B4C-A203-AA14F83D4347}"/>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25338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4151F-E1CB-944A-8FB6-3AEC267EF1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5DD19E8-2A68-044C-AA5D-7318648BB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FB3174-F562-E14A-AE7C-147500A71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BF5F834-8224-1E48-AF6B-31055B8E10ED}"/>
              </a:ext>
            </a:extLst>
          </p:cNvPr>
          <p:cNvSpPr>
            <a:spLocks noGrp="1"/>
          </p:cNvSpPr>
          <p:nvPr>
            <p:ph type="dt" sz="half" idx="10"/>
          </p:nvPr>
        </p:nvSpPr>
        <p:spPr/>
        <p:txBody>
          <a:bodyPr/>
          <a:lstStyle/>
          <a:p>
            <a:fld id="{34B0857F-1967-904F-96BF-7A3F5521DB10}" type="datetimeFigureOut">
              <a:rPr lang="en-US" smtClean="0"/>
              <a:t>1/21/2020</a:t>
            </a:fld>
            <a:endParaRPr lang="en-US"/>
          </a:p>
        </p:txBody>
      </p:sp>
      <p:sp>
        <p:nvSpPr>
          <p:cNvPr id="6" name="Footer Placeholder 5">
            <a:extLst>
              <a:ext uri="{FF2B5EF4-FFF2-40B4-BE49-F238E27FC236}">
                <a16:creationId xmlns:a16="http://schemas.microsoft.com/office/drawing/2014/main" id="{7E7CC451-D3D1-9543-B1FA-8E0C5CF02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C4A3C-D6A9-4748-9DB7-8BFECBF0018C}"/>
              </a:ext>
            </a:extLst>
          </p:cNvPr>
          <p:cNvSpPr>
            <a:spLocks noGrp="1"/>
          </p:cNvSpPr>
          <p:nvPr>
            <p:ph type="sldNum" sz="quarter" idx="12"/>
          </p:nvPr>
        </p:nvSpPr>
        <p:spPr/>
        <p:txBody>
          <a:bodyPr/>
          <a:lstStyle/>
          <a:p>
            <a:fld id="{5B0297BC-5CD2-E344-A9B2-193A72AD3F18}" type="slidenum">
              <a:rPr lang="en-US" smtClean="0"/>
              <a:t>‹#›</a:t>
            </a:fld>
            <a:endParaRPr lang="en-US"/>
          </a:p>
        </p:txBody>
      </p:sp>
    </p:spTree>
    <p:extLst>
      <p:ext uri="{BB962C8B-B14F-4D97-AF65-F5344CB8AC3E}">
        <p14:creationId xmlns:p14="http://schemas.microsoft.com/office/powerpoint/2010/main" val="121487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0ACF9-A326-C940-A13D-AE7CF5581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266C9BC-141A-E545-BDB5-68A60850D7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8DDBBE-D77F-274A-95B3-A95F9B41F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B0857F-1967-904F-96BF-7A3F5521DB10}" type="datetimeFigureOut">
              <a:rPr lang="en-US" smtClean="0"/>
              <a:t>1/21/2020</a:t>
            </a:fld>
            <a:endParaRPr lang="en-US"/>
          </a:p>
        </p:txBody>
      </p:sp>
      <p:sp>
        <p:nvSpPr>
          <p:cNvPr id="5" name="Footer Placeholder 4">
            <a:extLst>
              <a:ext uri="{FF2B5EF4-FFF2-40B4-BE49-F238E27FC236}">
                <a16:creationId xmlns:a16="http://schemas.microsoft.com/office/drawing/2014/main" id="{ADB2B05E-9613-8E49-91EC-8ED03A4E1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9967BD-3E25-C24B-B9DB-BD62FB96FD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97BC-5CD2-E344-A9B2-193A72AD3F18}" type="slidenum">
              <a:rPr lang="en-US" smtClean="0"/>
              <a:t>‹#›</a:t>
            </a:fld>
            <a:endParaRPr lang="en-US"/>
          </a:p>
        </p:txBody>
      </p:sp>
    </p:spTree>
    <p:extLst>
      <p:ext uri="{BB962C8B-B14F-4D97-AF65-F5344CB8AC3E}">
        <p14:creationId xmlns:p14="http://schemas.microsoft.com/office/powerpoint/2010/main" val="2391969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247292" y="1723292"/>
            <a:ext cx="5264456" cy="2279040"/>
          </a:xfrm>
        </p:spPr>
        <p:txBody>
          <a:bodyPr>
            <a:normAutofit/>
          </a:bodyPr>
          <a:lstStyle/>
          <a:p>
            <a:r>
              <a:rPr lang="en-GB" sz="3600" b="1" dirty="0" smtClean="0">
                <a:solidFill>
                  <a:schemeClr val="bg1"/>
                </a:solidFill>
              </a:rPr>
              <a:t>Approaches </a:t>
            </a:r>
            <a:r>
              <a:rPr lang="en-GB" sz="3600" b="1" dirty="0">
                <a:solidFill>
                  <a:schemeClr val="bg1"/>
                </a:solidFill>
              </a:rPr>
              <a:t>to the Policing of Drugs: public health and harm in the context of drug use criminalisation</a:t>
            </a:r>
            <a:endParaRPr lang="en-GB" sz="3600" dirty="0">
              <a:solidFill>
                <a:schemeClr val="bg1"/>
              </a:solidFill>
            </a:endParaRPr>
          </a:p>
        </p:txBody>
      </p:sp>
      <p:sp>
        <p:nvSpPr>
          <p:cNvPr id="3" name="Subtitle 2"/>
          <p:cNvSpPr>
            <a:spLocks noGrp="1"/>
          </p:cNvSpPr>
          <p:nvPr>
            <p:ph type="subTitle" idx="1"/>
          </p:nvPr>
        </p:nvSpPr>
        <p:spPr>
          <a:xfrm>
            <a:off x="2826923" y="4314093"/>
            <a:ext cx="6105194" cy="837200"/>
          </a:xfrm>
        </p:spPr>
        <p:txBody>
          <a:bodyPr>
            <a:normAutofit fontScale="85000" lnSpcReduction="20000"/>
          </a:bodyPr>
          <a:lstStyle/>
          <a:p>
            <a:r>
              <a:rPr lang="en-GB" sz="3400" dirty="0">
                <a:solidFill>
                  <a:schemeClr val="bg1"/>
                </a:solidFill>
              </a:rPr>
              <a:t>Dr Maria </a:t>
            </a:r>
            <a:r>
              <a:rPr lang="en-GB" sz="3400" dirty="0" err="1">
                <a:solidFill>
                  <a:schemeClr val="bg1"/>
                </a:solidFill>
              </a:rPr>
              <a:t>Fotopoulou</a:t>
            </a:r>
            <a:r>
              <a:rPr lang="en-GB" sz="3400" dirty="0">
                <a:solidFill>
                  <a:schemeClr val="bg1"/>
                </a:solidFill>
              </a:rPr>
              <a:t> &amp; Dr Liz Aston</a:t>
            </a:r>
          </a:p>
          <a:p>
            <a:r>
              <a:rPr lang="en-GB" sz="3400" dirty="0">
                <a:solidFill>
                  <a:schemeClr val="bg1"/>
                </a:solidFill>
              </a:rPr>
              <a:t>@MariaFotopoul13 @</a:t>
            </a:r>
            <a:r>
              <a:rPr lang="en-GB" sz="3400" dirty="0" err="1">
                <a:solidFill>
                  <a:schemeClr val="bg1"/>
                </a:solidFill>
              </a:rPr>
              <a:t>AstonLiz</a:t>
            </a:r>
            <a:r>
              <a:rPr lang="en-GB" sz="3400" dirty="0">
                <a:solidFill>
                  <a:schemeClr val="bg1"/>
                </a:solidFill>
              </a:rPr>
              <a:t> </a:t>
            </a:r>
          </a:p>
          <a:p>
            <a:endParaRPr lang="en-US" dirty="0">
              <a:solidFill>
                <a:srgbClr val="FFFFFF"/>
              </a:solidFill>
            </a:endParaRPr>
          </a:p>
        </p:txBody>
      </p:sp>
      <p:pic>
        <p:nvPicPr>
          <p:cNvPr id="5" name="Picture 4"/>
          <p:cNvPicPr>
            <a:picLocks noChangeAspect="1"/>
          </p:cNvPicPr>
          <p:nvPr/>
        </p:nvPicPr>
        <p:blipFill>
          <a:blip r:embed="rId4"/>
          <a:stretch>
            <a:fillRect/>
          </a:stretch>
        </p:blipFill>
        <p:spPr>
          <a:xfrm>
            <a:off x="8309823" y="0"/>
            <a:ext cx="3882177" cy="689143"/>
          </a:xfrm>
          <a:prstGeom prst="rect">
            <a:avLst/>
          </a:prstGeom>
        </p:spPr>
      </p:pic>
      <p:pic>
        <p:nvPicPr>
          <p:cNvPr id="6" name="Picture 5"/>
          <p:cNvPicPr>
            <a:picLocks noChangeAspect="1"/>
          </p:cNvPicPr>
          <p:nvPr/>
        </p:nvPicPr>
        <p:blipFill>
          <a:blip r:embed="rId5"/>
          <a:stretch>
            <a:fillRect/>
          </a:stretch>
        </p:blipFill>
        <p:spPr>
          <a:xfrm>
            <a:off x="36579" y="6188131"/>
            <a:ext cx="2984917" cy="626131"/>
          </a:xfrm>
          <a:prstGeom prst="rect">
            <a:avLst/>
          </a:prstGeom>
        </p:spPr>
      </p:pic>
      <p:pic>
        <p:nvPicPr>
          <p:cNvPr id="7" name="Picture 6"/>
          <p:cNvPicPr>
            <a:picLocks noChangeAspect="1"/>
          </p:cNvPicPr>
          <p:nvPr/>
        </p:nvPicPr>
        <p:blipFill>
          <a:blip r:embed="rId6"/>
          <a:stretch>
            <a:fillRect/>
          </a:stretch>
        </p:blipFill>
        <p:spPr>
          <a:xfrm>
            <a:off x="8593015" y="6104592"/>
            <a:ext cx="3466173" cy="681963"/>
          </a:xfrm>
          <a:prstGeom prst="rect">
            <a:avLst/>
          </a:prstGeom>
        </p:spPr>
      </p:pic>
      <p:pic>
        <p:nvPicPr>
          <p:cNvPr id="9" name="Picture 8"/>
          <p:cNvPicPr>
            <a:picLocks noChangeAspect="1"/>
          </p:cNvPicPr>
          <p:nvPr/>
        </p:nvPicPr>
        <p:blipFill>
          <a:blip r:embed="rId7"/>
          <a:stretch>
            <a:fillRect/>
          </a:stretch>
        </p:blipFill>
        <p:spPr>
          <a:xfrm>
            <a:off x="125538" y="101957"/>
            <a:ext cx="2512154" cy="730604"/>
          </a:xfrm>
          <a:prstGeom prst="rect">
            <a:avLst/>
          </a:prstGeom>
        </p:spPr>
      </p:pic>
      <p:pic>
        <p:nvPicPr>
          <p:cNvPr id="11" name="Picture 10"/>
          <p:cNvPicPr>
            <a:picLocks noChangeAspect="1"/>
          </p:cNvPicPr>
          <p:nvPr/>
        </p:nvPicPr>
        <p:blipFill>
          <a:blip r:embed="rId8"/>
          <a:stretch>
            <a:fillRect/>
          </a:stretch>
        </p:blipFill>
        <p:spPr>
          <a:xfrm>
            <a:off x="5724687" y="5221547"/>
            <a:ext cx="432854" cy="292633"/>
          </a:xfrm>
          <a:prstGeom prst="rect">
            <a:avLst/>
          </a:prstGeom>
        </p:spPr>
      </p:pic>
    </p:spTree>
    <p:extLst>
      <p:ext uri="{BB962C8B-B14F-4D97-AF65-F5344CB8AC3E}">
        <p14:creationId xmlns:p14="http://schemas.microsoft.com/office/powerpoint/2010/main" val="3909414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15893-9FFD-3347-9E1D-04BED3216CCA}"/>
              </a:ext>
            </a:extLst>
          </p:cNvPr>
          <p:cNvSpPr/>
          <p:nvPr/>
        </p:nvSpPr>
        <p:spPr>
          <a:xfrm>
            <a:off x="927410" y="973049"/>
            <a:ext cx="10337180" cy="4708981"/>
          </a:xfrm>
          <a:prstGeom prst="rect">
            <a:avLst/>
          </a:prstGeom>
        </p:spPr>
        <p:txBody>
          <a:bodyPr wrap="square">
            <a:spAutoFit/>
          </a:bodyPr>
          <a:lstStyle/>
          <a:p>
            <a:pPr algn="ctr"/>
            <a:r>
              <a:rPr lang="en-GB" sz="2000" b="1" dirty="0">
                <a:latin typeface="Helvetica" pitchFamily="2" charset="0"/>
              </a:rPr>
              <a:t>Reducing Crime and Preventing Harm: </a:t>
            </a:r>
          </a:p>
          <a:p>
            <a:pPr algn="ctr"/>
            <a:r>
              <a:rPr lang="en-GB" sz="2000" b="1" dirty="0">
                <a:latin typeface="Helvetica" pitchFamily="2" charset="0"/>
              </a:rPr>
              <a:t>WEST MIDLANDS DRUG POLICY RECOMMENDATIONS </a:t>
            </a:r>
            <a:endParaRPr lang="en-GB" sz="2000" dirty="0">
              <a:latin typeface="Helvetica" pitchFamily="2" charset="0"/>
            </a:endParaRPr>
          </a:p>
          <a:p>
            <a:pPr algn="ctr"/>
            <a:r>
              <a:rPr lang="en-GB" sz="2000" b="1" dirty="0">
                <a:latin typeface="Helvetica" pitchFamily="2" charset="0"/>
              </a:rPr>
              <a:t>February 2018 </a:t>
            </a:r>
            <a:endParaRPr lang="en-GB" sz="2000" dirty="0">
              <a:latin typeface="Helvetica" pitchFamily="2" charset="0"/>
            </a:endParaRPr>
          </a:p>
          <a:p>
            <a:pPr algn="ctr"/>
            <a:r>
              <a:rPr lang="en-GB" sz="2000" b="1" dirty="0">
                <a:latin typeface="Helvetica" pitchFamily="2" charset="0"/>
              </a:rPr>
              <a:t>David Jamieson </a:t>
            </a:r>
            <a:endParaRPr lang="en-GB" sz="2000" dirty="0">
              <a:latin typeface="Helvetica" pitchFamily="2" charset="0"/>
            </a:endParaRPr>
          </a:p>
          <a:p>
            <a:pPr algn="ctr"/>
            <a:endParaRPr lang="en-GB" sz="2000" dirty="0">
              <a:latin typeface="Helvetica" pitchFamily="2" charset="0"/>
            </a:endParaRPr>
          </a:p>
          <a:p>
            <a:pPr algn="ctr"/>
            <a:endParaRPr lang="en-GB" sz="2000" dirty="0">
              <a:latin typeface="Helvetica" pitchFamily="2" charset="0"/>
            </a:endParaRPr>
          </a:p>
          <a:p>
            <a:pPr algn="ctr"/>
            <a:r>
              <a:rPr lang="en-GB" sz="2000" dirty="0">
                <a:latin typeface="Helvetica" pitchFamily="2" charset="0"/>
              </a:rPr>
              <a:t>“Review current policies, risks and outcomes in the West Midlands relating to drugs and the night economy. </a:t>
            </a:r>
          </a:p>
          <a:p>
            <a:pPr algn="ctr"/>
            <a:endParaRPr lang="en-GB" sz="2000" dirty="0">
              <a:latin typeface="Helvetica" pitchFamily="2" charset="0"/>
            </a:endParaRPr>
          </a:p>
          <a:p>
            <a:pPr algn="ctr"/>
            <a:r>
              <a:rPr lang="en-GB" sz="2000" dirty="0">
                <a:latin typeface="Helvetica" pitchFamily="2" charset="0"/>
              </a:rPr>
              <a:t>Assess the benefits and challenges offered by on-site safety testing, including as a means to prevent drug-related deaths of young people, reduce demand on public services during night time environments and events, and build intelligence of drugs currently in circulation.”   p.7 </a:t>
            </a:r>
          </a:p>
          <a:p>
            <a:pPr algn="ctr"/>
            <a:endParaRPr lang="en-GB" sz="2000" dirty="0">
              <a:latin typeface="Helvetica" pitchFamily="2" charset="0"/>
            </a:endParaRPr>
          </a:p>
          <a:p>
            <a:endParaRPr lang="en-GB" sz="2000" dirty="0">
              <a:latin typeface="Helvetica" pitchFamily="2" charset="0"/>
            </a:endParaRPr>
          </a:p>
        </p:txBody>
      </p:sp>
    </p:spTree>
    <p:extLst>
      <p:ext uri="{BB962C8B-B14F-4D97-AF65-F5344CB8AC3E}">
        <p14:creationId xmlns:p14="http://schemas.microsoft.com/office/powerpoint/2010/main" val="16765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Naloxone </a:t>
            </a:r>
          </a:p>
        </p:txBody>
      </p:sp>
      <p:sp>
        <p:nvSpPr>
          <p:cNvPr id="3" name="Content Placeholder 2"/>
          <p:cNvSpPr>
            <a:spLocks noGrp="1"/>
          </p:cNvSpPr>
          <p:nvPr>
            <p:ph idx="1"/>
          </p:nvPr>
        </p:nvSpPr>
        <p:spPr>
          <a:xfrm>
            <a:off x="245327" y="2753936"/>
            <a:ext cx="11590768" cy="3961189"/>
          </a:xfrm>
        </p:spPr>
        <p:txBody>
          <a:bodyPr>
            <a:normAutofit/>
          </a:bodyPr>
          <a:lstStyle/>
          <a:p>
            <a:endParaRPr lang="en-US" sz="800" dirty="0">
              <a:solidFill>
                <a:srgbClr val="000000"/>
              </a:solidFill>
            </a:endParaRPr>
          </a:p>
          <a:p>
            <a:endParaRPr lang="en-US" sz="800" dirty="0">
              <a:solidFill>
                <a:srgbClr val="000000"/>
              </a:solidFill>
            </a:endParaRPr>
          </a:p>
        </p:txBody>
      </p:sp>
      <p:sp>
        <p:nvSpPr>
          <p:cNvPr id="4" name="TextBox 3">
            <a:extLst>
              <a:ext uri="{FF2B5EF4-FFF2-40B4-BE49-F238E27FC236}">
                <a16:creationId xmlns:a16="http://schemas.microsoft.com/office/drawing/2014/main" id="{3B7C2853-6458-E840-AE98-61A3A7DBE78E}"/>
              </a:ext>
            </a:extLst>
          </p:cNvPr>
          <p:cNvSpPr txBox="1"/>
          <p:nvPr/>
        </p:nvSpPr>
        <p:spPr>
          <a:xfrm>
            <a:off x="493426" y="2753936"/>
            <a:ext cx="11342669" cy="3754874"/>
          </a:xfrm>
          <a:prstGeom prst="rect">
            <a:avLst/>
          </a:prstGeom>
          <a:noFill/>
        </p:spPr>
        <p:txBody>
          <a:bodyPr wrap="square" rtlCol="0">
            <a:spAutoFit/>
          </a:bodyPr>
          <a:lstStyle/>
          <a:p>
            <a:pPr marL="342900" indent="-342900">
              <a:buFont typeface="Wingdings" pitchFamily="2" charset="2"/>
              <a:buChar char="Ø"/>
            </a:pPr>
            <a:r>
              <a:rPr lang="en-GB" sz="2000" dirty="0">
                <a:latin typeface="Helvetica" pitchFamily="2" charset="0"/>
              </a:rPr>
              <a:t>Scotland: Findings from DRDs in 2016 showed that 77% of individuals had been in drug treatment, in prison or police custody or discharged from hospital in the six months prior to death (</a:t>
            </a:r>
            <a:r>
              <a:rPr lang="en-GB" sz="2000" dirty="0" err="1">
                <a:latin typeface="Helvetica" pitchFamily="2" charset="0"/>
              </a:rPr>
              <a:t>Barnsdale</a:t>
            </a:r>
            <a:r>
              <a:rPr lang="en-GB" sz="2000" dirty="0">
                <a:latin typeface="Helvetica" pitchFamily="2" charset="0"/>
              </a:rPr>
              <a:t> </a:t>
            </a:r>
            <a:r>
              <a:rPr lang="en-GB" sz="2000" i="1" dirty="0">
                <a:latin typeface="Helvetica" pitchFamily="2" charset="0"/>
              </a:rPr>
              <a:t>et al</a:t>
            </a:r>
            <a:r>
              <a:rPr lang="en-GB" sz="2000" dirty="0">
                <a:latin typeface="Helvetica" pitchFamily="2" charset="0"/>
              </a:rPr>
              <a:t>, 2018)</a:t>
            </a:r>
          </a:p>
          <a:p>
            <a:pPr marL="342900" indent="-342900">
              <a:buFont typeface="Wingdings" pitchFamily="2" charset="2"/>
              <a:buChar char="Ø"/>
            </a:pPr>
            <a:endParaRPr lang="en-GB" sz="2000" dirty="0">
              <a:latin typeface="Helvetica" pitchFamily="2" charset="0"/>
            </a:endParaRPr>
          </a:p>
          <a:p>
            <a:pPr marL="342900" indent="-342900">
              <a:buFont typeface="Wingdings" pitchFamily="2" charset="2"/>
              <a:buChar char="Ø"/>
            </a:pPr>
            <a:r>
              <a:rPr lang="en-GB" sz="2000" dirty="0" err="1">
                <a:latin typeface="Helvetica" pitchFamily="2" charset="0"/>
              </a:rPr>
              <a:t>McAuley</a:t>
            </a:r>
            <a:r>
              <a:rPr lang="en-GB" sz="2000" dirty="0">
                <a:latin typeface="Helvetica" pitchFamily="2" charset="0"/>
              </a:rPr>
              <a:t> &amp; Aston (2018) NESI, low levels of carriage of Naloxone &amp; fear of stop search? Enhance police knowledge &amp; raise awareness of changes amongst PWUD </a:t>
            </a:r>
          </a:p>
          <a:p>
            <a:pPr marL="342900" indent="-342900">
              <a:buFont typeface="Wingdings" pitchFamily="2" charset="2"/>
              <a:buChar char="Ø"/>
            </a:pPr>
            <a:endParaRPr lang="en-GB" sz="2000" dirty="0">
              <a:latin typeface="Helvetica" pitchFamily="2" charset="0"/>
            </a:endParaRPr>
          </a:p>
          <a:p>
            <a:pPr marL="342900" indent="-342900">
              <a:buFont typeface="Wingdings" pitchFamily="2" charset="2"/>
              <a:buChar char="Ø"/>
            </a:pPr>
            <a:r>
              <a:rPr lang="en-GB" sz="2000" dirty="0">
                <a:latin typeface="Helvetica" pitchFamily="2" charset="0"/>
              </a:rPr>
              <a:t>USA: 654 US police departments have naloxone programs across 30 states, after police officer NPP number of opioid overdose deaths decreased (Rando et al., 2015). </a:t>
            </a:r>
          </a:p>
          <a:p>
            <a:pPr marL="342900" indent="-342900">
              <a:buFont typeface="Wingdings" pitchFamily="2" charset="2"/>
              <a:buChar char="Ø"/>
            </a:pPr>
            <a:endParaRPr lang="en-GB" sz="2000" dirty="0">
              <a:latin typeface="Helvetica" pitchFamily="2" charset="0"/>
            </a:endParaRPr>
          </a:p>
          <a:p>
            <a:pPr marL="342900" indent="-342900">
              <a:buFont typeface="Wingdings" pitchFamily="2" charset="2"/>
              <a:buChar char="Ø"/>
            </a:pPr>
            <a:r>
              <a:rPr lang="en-GB" sz="2000" dirty="0">
                <a:latin typeface="Helvetica" pitchFamily="2" charset="0"/>
              </a:rPr>
              <a:t>West Midlands Police: Nasal Naloxone pilot 2019</a:t>
            </a:r>
          </a:p>
          <a:p>
            <a:endParaRPr lang="en-US" dirty="0"/>
          </a:p>
        </p:txBody>
      </p:sp>
      <p:pic>
        <p:nvPicPr>
          <p:cNvPr id="5" name="Picture 4"/>
          <p:cNvPicPr>
            <a:picLocks noChangeAspect="1"/>
          </p:cNvPicPr>
          <p:nvPr/>
        </p:nvPicPr>
        <p:blipFill>
          <a:blip r:embed="rId4"/>
          <a:stretch>
            <a:fillRect/>
          </a:stretch>
        </p:blipFill>
        <p:spPr>
          <a:xfrm>
            <a:off x="10895313" y="3978977"/>
            <a:ext cx="1296687" cy="1304791"/>
          </a:xfrm>
          <a:prstGeom prst="rect">
            <a:avLst/>
          </a:prstGeom>
        </p:spPr>
      </p:pic>
    </p:spTree>
    <p:extLst>
      <p:ext uri="{BB962C8B-B14F-4D97-AF65-F5344CB8AC3E}">
        <p14:creationId xmlns:p14="http://schemas.microsoft.com/office/powerpoint/2010/main" val="207018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Diversion (de facto / de jure) </a:t>
            </a:r>
          </a:p>
        </p:txBody>
      </p:sp>
      <p:sp>
        <p:nvSpPr>
          <p:cNvPr id="3" name="Content Placeholder 2"/>
          <p:cNvSpPr>
            <a:spLocks noGrp="1"/>
          </p:cNvSpPr>
          <p:nvPr>
            <p:ph idx="1"/>
          </p:nvPr>
        </p:nvSpPr>
        <p:spPr>
          <a:xfrm>
            <a:off x="245327" y="2753936"/>
            <a:ext cx="11590768" cy="3961189"/>
          </a:xfrm>
        </p:spPr>
        <p:txBody>
          <a:bodyPr>
            <a:normAutofit/>
          </a:bodyPr>
          <a:lstStyle/>
          <a:p>
            <a:endParaRPr lang="en-US" sz="800" dirty="0">
              <a:solidFill>
                <a:srgbClr val="000000"/>
              </a:solidFill>
            </a:endParaRPr>
          </a:p>
          <a:p>
            <a:endParaRPr lang="en-US" sz="800" dirty="0">
              <a:solidFill>
                <a:srgbClr val="000000"/>
              </a:solidFill>
            </a:endParaRPr>
          </a:p>
        </p:txBody>
      </p:sp>
      <p:sp>
        <p:nvSpPr>
          <p:cNvPr id="4" name="TextBox 3">
            <a:extLst>
              <a:ext uri="{FF2B5EF4-FFF2-40B4-BE49-F238E27FC236}">
                <a16:creationId xmlns:a16="http://schemas.microsoft.com/office/drawing/2014/main" id="{3B7C2853-6458-E840-AE98-61A3A7DBE78E}"/>
              </a:ext>
            </a:extLst>
          </p:cNvPr>
          <p:cNvSpPr txBox="1"/>
          <p:nvPr/>
        </p:nvSpPr>
        <p:spPr>
          <a:xfrm>
            <a:off x="493426" y="3105834"/>
            <a:ext cx="11342669" cy="3754874"/>
          </a:xfrm>
          <a:prstGeom prst="rect">
            <a:avLst/>
          </a:prstGeom>
          <a:noFill/>
        </p:spPr>
        <p:txBody>
          <a:bodyPr wrap="square" rtlCol="0">
            <a:spAutoFit/>
          </a:bodyPr>
          <a:lstStyle/>
          <a:p>
            <a:endParaRPr lang="en-GB" sz="2000" dirty="0">
              <a:latin typeface="Helvetica" pitchFamily="2" charset="0"/>
            </a:endParaRPr>
          </a:p>
          <a:p>
            <a:pPr marL="342900" indent="-342900">
              <a:buFont typeface="Wingdings" pitchFamily="2" charset="2"/>
              <a:buChar char="Ø"/>
            </a:pPr>
            <a:r>
              <a:rPr lang="en-GB" sz="2000" dirty="0">
                <a:latin typeface="Helvetica" pitchFamily="2" charset="0"/>
              </a:rPr>
              <a:t>USA: Law Enforcement Assisted Diversion/ Examples where police officers were reluctant to divert people who use drugs through the LEAD programmes because they felt this ‘enabled’ addiction</a:t>
            </a:r>
          </a:p>
          <a:p>
            <a:r>
              <a:rPr lang="en-GB" sz="2000" dirty="0">
                <a:latin typeface="Helvetica" pitchFamily="2" charset="0"/>
              </a:rPr>
              <a:t> </a:t>
            </a:r>
          </a:p>
          <a:p>
            <a:pPr marL="342900" indent="-342900">
              <a:buFont typeface="Wingdings" pitchFamily="2" charset="2"/>
              <a:buChar char="Ø"/>
            </a:pPr>
            <a:r>
              <a:rPr lang="en-GB" sz="2000" dirty="0">
                <a:latin typeface="Helvetica" pitchFamily="2" charset="0"/>
              </a:rPr>
              <a:t>UK: Use of warnings increased exponentially, especially vs former number of cannabis possessions arrests</a:t>
            </a:r>
          </a:p>
          <a:p>
            <a:endParaRPr lang="en-GB" sz="2000" dirty="0">
              <a:latin typeface="Helvetica" pitchFamily="2" charset="0"/>
            </a:endParaRPr>
          </a:p>
          <a:p>
            <a:r>
              <a:rPr lang="en-GB" sz="2000" dirty="0">
                <a:latin typeface="Helvetica" pitchFamily="2" charset="0"/>
              </a:rPr>
              <a:t>“The outcomes of diversion will depend on relationships between policing systems and other agencies as well as the capacity of healthcare and welfare systems to provide effective treatment and to support social integration” (Stevens et al., 2019 p.10).  </a:t>
            </a:r>
          </a:p>
          <a:p>
            <a:endParaRPr lang="en-US" dirty="0"/>
          </a:p>
        </p:txBody>
      </p:sp>
    </p:spTree>
    <p:extLst>
      <p:ext uri="{BB962C8B-B14F-4D97-AF65-F5344CB8AC3E}">
        <p14:creationId xmlns:p14="http://schemas.microsoft.com/office/powerpoint/2010/main" val="406585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236AD1-F940-9A47-8C58-E394801BF484}"/>
              </a:ext>
            </a:extLst>
          </p:cNvPr>
          <p:cNvSpPr txBox="1"/>
          <p:nvPr/>
        </p:nvSpPr>
        <p:spPr>
          <a:xfrm>
            <a:off x="0" y="0"/>
            <a:ext cx="12192000" cy="7017306"/>
          </a:xfrm>
          <a:prstGeom prst="rect">
            <a:avLst/>
          </a:prstGeom>
          <a:noFill/>
        </p:spPr>
        <p:txBody>
          <a:bodyPr wrap="square" rtlCol="0">
            <a:spAutoFit/>
          </a:bodyPr>
          <a:lstStyle/>
          <a:p>
            <a:pPr algn="ctr"/>
            <a:r>
              <a:rPr lang="en-US" sz="2000" b="1" dirty="0">
                <a:latin typeface="Helvetica" pitchFamily="2" charset="0"/>
              </a:rPr>
              <a:t>Australia: </a:t>
            </a:r>
            <a:r>
              <a:rPr lang="en-GB" sz="2000" b="1" dirty="0">
                <a:latin typeface="Helvetica" pitchFamily="2" charset="0"/>
              </a:rPr>
              <a:t>Cannabis Expiation Notice (CEN) scheme and ‘net-widening’</a:t>
            </a:r>
          </a:p>
          <a:p>
            <a:pPr algn="ctr"/>
            <a:endParaRPr lang="en-GB" sz="2000" dirty="0">
              <a:latin typeface="Helvetica" pitchFamily="2" charset="0"/>
            </a:endParaRPr>
          </a:p>
          <a:p>
            <a:r>
              <a:rPr lang="en-GB" sz="2000" dirty="0">
                <a:latin typeface="Helvetica" pitchFamily="2" charset="0"/>
              </a:rPr>
              <a:t>Detected adult offenders can avoid prosecution by paying an expiation fee within 30 or 60 days of receiving a CEN. Failure to pay expiation fees could lead to prosecution and the possibility of a conviction being recorded. Penalties for single offences range from $50 to $150 </a:t>
            </a:r>
          </a:p>
          <a:p>
            <a:endParaRPr lang="en-US" sz="2000" dirty="0">
              <a:latin typeface="Helvetica" pitchFamily="2" charset="0"/>
            </a:endParaRPr>
          </a:p>
          <a:p>
            <a:r>
              <a:rPr lang="en-GB" sz="2000" dirty="0">
                <a:latin typeface="Helvetica" pitchFamily="2" charset="0"/>
              </a:rPr>
              <a:t>Substantial increase in the number of CENs issued since the scheme began in 1987 but the increase in offence detections since the scheme began has not been reflected in changes in rates of cannabis use in South Australia over the same time period. The proportion of cannabis offences cleared by payment of expiation fees has remained low, at below 50%</a:t>
            </a:r>
          </a:p>
          <a:p>
            <a:endParaRPr lang="en-GB" sz="2000" dirty="0">
              <a:latin typeface="Helvetica" pitchFamily="2" charset="0"/>
            </a:endParaRPr>
          </a:p>
          <a:p>
            <a:endParaRPr lang="en-GB" sz="2000" dirty="0">
              <a:latin typeface="Helvetica" pitchFamily="2" charset="0"/>
            </a:endParaRPr>
          </a:p>
          <a:p>
            <a:endParaRPr lang="en-GB" sz="2000" dirty="0">
              <a:latin typeface="Helvetica" pitchFamily="2" charset="0"/>
            </a:endParaRPr>
          </a:p>
          <a:p>
            <a:pPr algn="ctr"/>
            <a:r>
              <a:rPr lang="en-GB" sz="2000" dirty="0">
                <a:latin typeface="Helvetica" pitchFamily="2" charset="0"/>
              </a:rPr>
              <a:t>“ [..]one of the most common outcomes for offenders who do not clear their CENs by paying the expiation fees is prosecution with a conviction being recorded. This has occurred in a system that, it could be argued, was designed to remove or reduce that risk of conviction. With many offenders not paying the fees, the absolute numbers of convictions being recorded for minor cannabis offences is probably greater than if the CEN system had not been introduced. (Christie and Ali, 2000.p. 255)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2317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2DB5869B-2320-43F0-B805-E4E01DFEC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2693976"/>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B97FFF-A9D4-624B-84EC-33840117F24E}"/>
              </a:ext>
            </a:extLst>
          </p:cNvPr>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Be realistic- demand the impossible!</a:t>
            </a:r>
          </a:p>
        </p:txBody>
      </p:sp>
      <p:sp>
        <p:nvSpPr>
          <p:cNvPr id="3" name="Content Placeholder 2">
            <a:extLst>
              <a:ext uri="{FF2B5EF4-FFF2-40B4-BE49-F238E27FC236}">
                <a16:creationId xmlns:a16="http://schemas.microsoft.com/office/drawing/2014/main" id="{EF09D052-C936-1340-A1AA-659DA7347B7D}"/>
              </a:ext>
            </a:extLst>
          </p:cNvPr>
          <p:cNvSpPr>
            <a:spLocks noGrp="1"/>
          </p:cNvSpPr>
          <p:nvPr>
            <p:ph idx="1"/>
          </p:nvPr>
        </p:nvSpPr>
        <p:spPr>
          <a:xfrm>
            <a:off x="0" y="2693976"/>
            <a:ext cx="12191999" cy="4164023"/>
          </a:xfrm>
        </p:spPr>
        <p:txBody>
          <a:bodyPr>
            <a:normAutofit fontScale="92500" lnSpcReduction="20000"/>
          </a:bodyPr>
          <a:lstStyle/>
          <a:p>
            <a:endParaRPr lang="en-US" sz="2000" dirty="0">
              <a:solidFill>
                <a:srgbClr val="000000"/>
              </a:solidFill>
            </a:endParaRPr>
          </a:p>
          <a:p>
            <a:r>
              <a:rPr lang="en-US" sz="2200" dirty="0" err="1">
                <a:solidFill>
                  <a:srgbClr val="000000"/>
                </a:solidFill>
                <a:latin typeface="Helvetica" pitchFamily="2" charset="0"/>
              </a:rPr>
              <a:t>Decriminalisation</a:t>
            </a:r>
            <a:endParaRPr lang="en-US" sz="2200" dirty="0">
              <a:solidFill>
                <a:srgbClr val="000000"/>
              </a:solidFill>
              <a:latin typeface="Helvetica" pitchFamily="2" charset="0"/>
            </a:endParaRPr>
          </a:p>
          <a:p>
            <a:pPr marL="0" indent="0">
              <a:buNone/>
            </a:pPr>
            <a:r>
              <a:rPr lang="en-US" sz="2200" dirty="0">
                <a:solidFill>
                  <a:srgbClr val="000000"/>
                </a:solidFill>
                <a:latin typeface="Helvetica" pitchFamily="2" charset="0"/>
              </a:rPr>
              <a:t>Portugal: Significant improvements in public health indicators and freeing up of police resources</a:t>
            </a:r>
          </a:p>
          <a:p>
            <a:pPr marL="0" indent="0">
              <a:buNone/>
            </a:pPr>
            <a:endParaRPr lang="en-US" sz="2200" dirty="0">
              <a:solidFill>
                <a:srgbClr val="000000"/>
              </a:solidFill>
              <a:latin typeface="Helvetica" pitchFamily="2" charset="0"/>
            </a:endParaRPr>
          </a:p>
          <a:p>
            <a:r>
              <a:rPr lang="en-US" sz="2200" dirty="0">
                <a:solidFill>
                  <a:srgbClr val="000000"/>
                </a:solidFill>
                <a:latin typeface="Helvetica" pitchFamily="2" charset="0"/>
              </a:rPr>
              <a:t>Progressive </a:t>
            </a:r>
            <a:r>
              <a:rPr lang="en-US" sz="2200" dirty="0" err="1">
                <a:solidFill>
                  <a:srgbClr val="000000"/>
                </a:solidFill>
                <a:latin typeface="Helvetica" pitchFamily="2" charset="0"/>
              </a:rPr>
              <a:t>Legalisation</a:t>
            </a:r>
            <a:r>
              <a:rPr lang="en-US" sz="2200" dirty="0">
                <a:solidFill>
                  <a:srgbClr val="000000"/>
                </a:solidFill>
                <a:latin typeface="Helvetica" pitchFamily="2" charset="0"/>
              </a:rPr>
              <a:t>?</a:t>
            </a:r>
          </a:p>
          <a:p>
            <a:pPr>
              <a:buFont typeface="Wingdings" pitchFamily="2" charset="2"/>
              <a:buChar char="Ø"/>
            </a:pPr>
            <a:r>
              <a:rPr lang="en-GB" sz="2200" dirty="0">
                <a:latin typeface="Helvetica" pitchFamily="2" charset="0"/>
              </a:rPr>
              <a:t>Canada: National Cannabis Survey % of total users reporting they obtained cannabis from illegal sources fell (2018 – 2019)</a:t>
            </a:r>
          </a:p>
          <a:p>
            <a:pPr>
              <a:buFont typeface="Wingdings" pitchFamily="2" charset="2"/>
              <a:buChar char="Ø"/>
            </a:pPr>
            <a:r>
              <a:rPr lang="en-GB" sz="2200" dirty="0">
                <a:solidFill>
                  <a:srgbClr val="000000"/>
                </a:solidFill>
                <a:latin typeface="Helvetica" pitchFamily="2" charset="0"/>
              </a:rPr>
              <a:t>USA: California marijuana decriminalization showed improvements in risk areas for teenagers; declines in marijuana possession arrests in 5 states (Hall &amp; </a:t>
            </a:r>
            <a:r>
              <a:rPr lang="en-GB" sz="2200" dirty="0" err="1">
                <a:solidFill>
                  <a:srgbClr val="000000"/>
                </a:solidFill>
                <a:latin typeface="Helvetica" pitchFamily="2" charset="0"/>
              </a:rPr>
              <a:t>Lynskey</a:t>
            </a:r>
            <a:r>
              <a:rPr lang="en-GB" sz="2200" dirty="0">
                <a:solidFill>
                  <a:srgbClr val="000000"/>
                </a:solidFill>
                <a:latin typeface="Helvetica" pitchFamily="2" charset="0"/>
              </a:rPr>
              <a:t> 2016); Reduction in illegal markets but t</a:t>
            </a:r>
            <a:r>
              <a:rPr lang="en-GB" sz="2200" dirty="0">
                <a:latin typeface="Helvetica" pitchFamily="2" charset="0"/>
              </a:rPr>
              <a:t>rue public health effects of cannabis legalisation cannot yet be assessed, because it has only been implemented within the past 5 years and cannabis remains illegal under US federal law (Hall et al., 2019) </a:t>
            </a:r>
          </a:p>
          <a:p>
            <a:pPr marL="0" indent="0">
              <a:buNone/>
            </a:pPr>
            <a:endParaRPr lang="en-US" sz="2000" dirty="0">
              <a:solidFill>
                <a:srgbClr val="000000"/>
              </a:solidFill>
              <a:latin typeface="Helvetica" pitchFamily="2" charset="0"/>
            </a:endParaRPr>
          </a:p>
          <a:p>
            <a:pPr marL="0" indent="0">
              <a:buNone/>
            </a:pPr>
            <a:r>
              <a:rPr lang="en-US" sz="2000" dirty="0">
                <a:solidFill>
                  <a:srgbClr val="000000"/>
                </a:solidFill>
                <a:latin typeface="Helvetica" pitchFamily="2" charset="0"/>
              </a:rPr>
              <a:t> </a:t>
            </a:r>
          </a:p>
        </p:txBody>
      </p:sp>
    </p:spTree>
    <p:extLst>
      <p:ext uri="{BB962C8B-B14F-4D97-AF65-F5344CB8AC3E}">
        <p14:creationId xmlns:p14="http://schemas.microsoft.com/office/powerpoint/2010/main" val="256787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Implications for policing?</a:t>
            </a:r>
          </a:p>
        </p:txBody>
      </p:sp>
      <p:sp>
        <p:nvSpPr>
          <p:cNvPr id="3" name="Content Placeholder 2"/>
          <p:cNvSpPr>
            <a:spLocks noGrp="1"/>
          </p:cNvSpPr>
          <p:nvPr>
            <p:ph idx="1"/>
          </p:nvPr>
        </p:nvSpPr>
        <p:spPr>
          <a:xfrm>
            <a:off x="245327" y="2753936"/>
            <a:ext cx="11590768" cy="3961189"/>
          </a:xfrm>
        </p:spPr>
        <p:txBody>
          <a:bodyPr>
            <a:normAutofit/>
          </a:bodyPr>
          <a:lstStyle/>
          <a:p>
            <a:endParaRPr lang="en-US" sz="800" dirty="0">
              <a:solidFill>
                <a:srgbClr val="000000"/>
              </a:solidFill>
            </a:endParaRPr>
          </a:p>
          <a:p>
            <a:endParaRPr lang="en-US" sz="800" dirty="0">
              <a:solidFill>
                <a:srgbClr val="000000"/>
              </a:solidFill>
            </a:endParaRPr>
          </a:p>
        </p:txBody>
      </p:sp>
      <p:sp>
        <p:nvSpPr>
          <p:cNvPr id="4" name="TextBox 3">
            <a:extLst>
              <a:ext uri="{FF2B5EF4-FFF2-40B4-BE49-F238E27FC236}">
                <a16:creationId xmlns:a16="http://schemas.microsoft.com/office/drawing/2014/main" id="{3B7C2853-6458-E840-AE98-61A3A7DBE78E}"/>
              </a:ext>
            </a:extLst>
          </p:cNvPr>
          <p:cNvSpPr txBox="1"/>
          <p:nvPr/>
        </p:nvSpPr>
        <p:spPr>
          <a:xfrm>
            <a:off x="493426" y="3105834"/>
            <a:ext cx="11342669" cy="378565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Reduce Risk Environment</a:t>
            </a:r>
          </a:p>
          <a:p>
            <a:pPr marL="34290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In NSP /DRC context: role for patrols but reduce enforcement in area [but HAT preferable?]</a:t>
            </a:r>
          </a:p>
          <a:p>
            <a:pPr marL="34290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Consider research evidence, mediate negative impacts, RPWs?, facilitate diversion?</a:t>
            </a:r>
          </a:p>
          <a:p>
            <a:pPr marL="34290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Drive forward change with partners?</a:t>
            </a:r>
          </a:p>
          <a:p>
            <a:pPr marL="342900" indent="-342900">
              <a:buFont typeface="Wingdings" panose="05000000000000000000" pitchFamily="2" charset="2"/>
              <a:buChar char="Ø"/>
            </a:pPr>
            <a:r>
              <a:rPr lang="en-US" sz="2000" dirty="0">
                <a:latin typeface="Helvetica" panose="020B0604020202020204" pitchFamily="34" charset="0"/>
                <a:cs typeface="Helvetica" panose="020B0604020202020204" pitchFamily="34" charset="0"/>
              </a:rPr>
              <a:t>Engage frontline officers &amp; communities in discussions? (organizational justice Aston, Murray, O’Neill, 2019)</a:t>
            </a:r>
          </a:p>
          <a:p>
            <a:endParaRPr lang="en-US" sz="2000" dirty="0">
              <a:latin typeface="Helvetica" panose="020B0604020202020204" pitchFamily="34" charset="0"/>
              <a:cs typeface="Helvetica" panose="020B0604020202020204" pitchFamily="34" charset="0"/>
            </a:endParaRPr>
          </a:p>
          <a:p>
            <a:r>
              <a:rPr lang="en-GB" sz="2000" b="1" i="1" dirty="0"/>
              <a:t>‘Harm reduction policing </a:t>
            </a:r>
            <a:r>
              <a:rPr lang="en-GB" sz="2000" i="1" dirty="0"/>
              <a:t>engages communities in a manner that builds trust, addresses the needs of individuals using drugs, and reduces adverse effects of drugs and drug enforcement. This involves recognizing that people unable or unwilling to abstain from illicit drug use can still make positive choices to protect their own health, the health of their families, or their communities; and that police can work with other community or health actors to help facilitate this outcome and advance public safety.’  (OSF 2018)</a:t>
            </a:r>
          </a:p>
        </p:txBody>
      </p:sp>
    </p:spTree>
    <p:extLst>
      <p:ext uri="{BB962C8B-B14F-4D97-AF65-F5344CB8AC3E}">
        <p14:creationId xmlns:p14="http://schemas.microsoft.com/office/powerpoint/2010/main" val="413746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247292" y="1723292"/>
            <a:ext cx="5264456" cy="2279040"/>
          </a:xfrm>
        </p:spPr>
        <p:txBody>
          <a:bodyPr>
            <a:normAutofit/>
          </a:bodyPr>
          <a:lstStyle/>
          <a:p>
            <a:r>
              <a:rPr lang="en-GB" sz="3600" b="1" dirty="0">
                <a:solidFill>
                  <a:schemeClr val="bg1"/>
                </a:solidFill>
              </a:rPr>
              <a:t>Thanks!</a:t>
            </a:r>
            <a:br>
              <a:rPr lang="en-GB" sz="3600" b="1" dirty="0">
                <a:solidFill>
                  <a:schemeClr val="bg1"/>
                </a:solidFill>
              </a:rPr>
            </a:br>
            <a:r>
              <a:rPr lang="en-GB" sz="3600" b="1" dirty="0">
                <a:solidFill>
                  <a:schemeClr val="bg1"/>
                </a:solidFill>
              </a:rPr>
              <a:t/>
            </a:r>
            <a:br>
              <a:rPr lang="en-GB" sz="3600" b="1" dirty="0">
                <a:solidFill>
                  <a:schemeClr val="bg1"/>
                </a:solidFill>
              </a:rPr>
            </a:br>
            <a:r>
              <a:rPr lang="en-GB" sz="3600" b="1" dirty="0">
                <a:solidFill>
                  <a:schemeClr val="bg1"/>
                </a:solidFill>
              </a:rPr>
              <a:t>Any questions?</a:t>
            </a:r>
            <a:endParaRPr lang="en-GB" sz="3600" dirty="0">
              <a:solidFill>
                <a:schemeClr val="bg1"/>
              </a:solidFill>
            </a:endParaRPr>
          </a:p>
        </p:txBody>
      </p:sp>
      <p:sp>
        <p:nvSpPr>
          <p:cNvPr id="3" name="Subtitle 2"/>
          <p:cNvSpPr>
            <a:spLocks noGrp="1"/>
          </p:cNvSpPr>
          <p:nvPr>
            <p:ph type="subTitle" idx="1"/>
          </p:nvPr>
        </p:nvSpPr>
        <p:spPr>
          <a:xfrm>
            <a:off x="2826923" y="4314093"/>
            <a:ext cx="6105194" cy="837200"/>
          </a:xfrm>
        </p:spPr>
        <p:txBody>
          <a:bodyPr>
            <a:normAutofit fontScale="85000" lnSpcReduction="20000"/>
          </a:bodyPr>
          <a:lstStyle/>
          <a:p>
            <a:r>
              <a:rPr lang="en-GB" sz="3400" dirty="0">
                <a:solidFill>
                  <a:schemeClr val="bg1"/>
                </a:solidFill>
              </a:rPr>
              <a:t>Dr Maria </a:t>
            </a:r>
            <a:r>
              <a:rPr lang="en-GB" sz="3400" dirty="0" err="1">
                <a:solidFill>
                  <a:schemeClr val="bg1"/>
                </a:solidFill>
              </a:rPr>
              <a:t>Fotopoulou</a:t>
            </a:r>
            <a:r>
              <a:rPr lang="en-GB" sz="3400" dirty="0">
                <a:solidFill>
                  <a:schemeClr val="bg1"/>
                </a:solidFill>
              </a:rPr>
              <a:t> &amp; Dr Liz Aston</a:t>
            </a:r>
          </a:p>
          <a:p>
            <a:r>
              <a:rPr lang="en-GB" sz="3400" dirty="0">
                <a:solidFill>
                  <a:schemeClr val="bg1"/>
                </a:solidFill>
              </a:rPr>
              <a:t>@MariaFotopoul13 @</a:t>
            </a:r>
            <a:r>
              <a:rPr lang="en-GB" sz="3400" dirty="0" err="1">
                <a:solidFill>
                  <a:schemeClr val="bg1"/>
                </a:solidFill>
              </a:rPr>
              <a:t>AstonLiz</a:t>
            </a:r>
            <a:r>
              <a:rPr lang="en-GB" sz="3400" dirty="0">
                <a:solidFill>
                  <a:schemeClr val="bg1"/>
                </a:solidFill>
              </a:rPr>
              <a:t> </a:t>
            </a:r>
          </a:p>
          <a:p>
            <a:endParaRPr lang="en-US" dirty="0">
              <a:solidFill>
                <a:srgbClr val="FFFFFF"/>
              </a:solidFill>
            </a:endParaRPr>
          </a:p>
        </p:txBody>
      </p:sp>
      <p:pic>
        <p:nvPicPr>
          <p:cNvPr id="5" name="Picture 4"/>
          <p:cNvPicPr>
            <a:picLocks noChangeAspect="1"/>
          </p:cNvPicPr>
          <p:nvPr/>
        </p:nvPicPr>
        <p:blipFill>
          <a:blip r:embed="rId4"/>
          <a:stretch>
            <a:fillRect/>
          </a:stretch>
        </p:blipFill>
        <p:spPr>
          <a:xfrm>
            <a:off x="8309823" y="0"/>
            <a:ext cx="3882177" cy="689143"/>
          </a:xfrm>
          <a:prstGeom prst="rect">
            <a:avLst/>
          </a:prstGeom>
        </p:spPr>
      </p:pic>
      <p:pic>
        <p:nvPicPr>
          <p:cNvPr id="6" name="Picture 5"/>
          <p:cNvPicPr>
            <a:picLocks noChangeAspect="1"/>
          </p:cNvPicPr>
          <p:nvPr/>
        </p:nvPicPr>
        <p:blipFill>
          <a:blip r:embed="rId5"/>
          <a:stretch>
            <a:fillRect/>
          </a:stretch>
        </p:blipFill>
        <p:spPr>
          <a:xfrm>
            <a:off x="36579" y="6188131"/>
            <a:ext cx="2984917" cy="626131"/>
          </a:xfrm>
          <a:prstGeom prst="rect">
            <a:avLst/>
          </a:prstGeom>
        </p:spPr>
      </p:pic>
      <p:pic>
        <p:nvPicPr>
          <p:cNvPr id="7" name="Picture 6"/>
          <p:cNvPicPr>
            <a:picLocks noChangeAspect="1"/>
          </p:cNvPicPr>
          <p:nvPr/>
        </p:nvPicPr>
        <p:blipFill>
          <a:blip r:embed="rId6"/>
          <a:stretch>
            <a:fillRect/>
          </a:stretch>
        </p:blipFill>
        <p:spPr>
          <a:xfrm>
            <a:off x="8593015" y="6104592"/>
            <a:ext cx="3466173" cy="681963"/>
          </a:xfrm>
          <a:prstGeom prst="rect">
            <a:avLst/>
          </a:prstGeom>
        </p:spPr>
      </p:pic>
      <p:pic>
        <p:nvPicPr>
          <p:cNvPr id="9" name="Picture 8"/>
          <p:cNvPicPr>
            <a:picLocks noChangeAspect="1"/>
          </p:cNvPicPr>
          <p:nvPr/>
        </p:nvPicPr>
        <p:blipFill>
          <a:blip r:embed="rId7"/>
          <a:stretch>
            <a:fillRect/>
          </a:stretch>
        </p:blipFill>
        <p:spPr>
          <a:xfrm>
            <a:off x="125538" y="101957"/>
            <a:ext cx="2512154" cy="730604"/>
          </a:xfrm>
          <a:prstGeom prst="rect">
            <a:avLst/>
          </a:prstGeom>
        </p:spPr>
      </p:pic>
      <p:pic>
        <p:nvPicPr>
          <p:cNvPr id="11" name="Picture 10"/>
          <p:cNvPicPr>
            <a:picLocks noChangeAspect="1"/>
          </p:cNvPicPr>
          <p:nvPr/>
        </p:nvPicPr>
        <p:blipFill>
          <a:blip r:embed="rId8"/>
          <a:stretch>
            <a:fillRect/>
          </a:stretch>
        </p:blipFill>
        <p:spPr>
          <a:xfrm>
            <a:off x="5724687" y="5221547"/>
            <a:ext cx="432854" cy="292633"/>
          </a:xfrm>
          <a:prstGeom prst="rect">
            <a:avLst/>
          </a:prstGeom>
        </p:spPr>
      </p:pic>
      <p:pic>
        <p:nvPicPr>
          <p:cNvPr id="4" name="Picture 3"/>
          <p:cNvPicPr>
            <a:picLocks noChangeAspect="1"/>
          </p:cNvPicPr>
          <p:nvPr/>
        </p:nvPicPr>
        <p:blipFill>
          <a:blip r:embed="rId9"/>
          <a:stretch>
            <a:fillRect/>
          </a:stretch>
        </p:blipFill>
        <p:spPr>
          <a:xfrm>
            <a:off x="4203329" y="6229429"/>
            <a:ext cx="3352381" cy="628571"/>
          </a:xfrm>
          <a:prstGeom prst="rect">
            <a:avLst/>
          </a:prstGeom>
        </p:spPr>
      </p:pic>
    </p:spTree>
    <p:extLst>
      <p:ext uri="{BB962C8B-B14F-4D97-AF65-F5344CB8AC3E}">
        <p14:creationId xmlns:p14="http://schemas.microsoft.com/office/powerpoint/2010/main" val="409854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a:stretch>
            <a:fillRect/>
          </a:stretch>
        </p:blipFill>
        <p:spPr>
          <a:xfrm>
            <a:off x="8309823" y="0"/>
            <a:ext cx="3882177" cy="689143"/>
          </a:xfrm>
          <a:prstGeom prst="rect">
            <a:avLst/>
          </a:prstGeom>
        </p:spPr>
      </p:pic>
      <p:pic>
        <p:nvPicPr>
          <p:cNvPr id="9" name="Picture 8"/>
          <p:cNvPicPr>
            <a:picLocks noChangeAspect="1"/>
          </p:cNvPicPr>
          <p:nvPr/>
        </p:nvPicPr>
        <p:blipFill>
          <a:blip r:embed="rId5"/>
          <a:stretch>
            <a:fillRect/>
          </a:stretch>
        </p:blipFill>
        <p:spPr>
          <a:xfrm>
            <a:off x="125538" y="101957"/>
            <a:ext cx="2512154" cy="730604"/>
          </a:xfrm>
          <a:prstGeom prst="rect">
            <a:avLst/>
          </a:prstGeom>
        </p:spPr>
      </p:pic>
      <p:sp>
        <p:nvSpPr>
          <p:cNvPr id="12" name="Title 11"/>
          <p:cNvSpPr>
            <a:spLocks noGrp="1"/>
          </p:cNvSpPr>
          <p:nvPr>
            <p:ph type="ctrTitle"/>
          </p:nvPr>
        </p:nvSpPr>
        <p:spPr>
          <a:xfrm>
            <a:off x="2637692" y="934518"/>
            <a:ext cx="6315808" cy="4780482"/>
          </a:xfrm>
        </p:spPr>
        <p:txBody>
          <a:bodyPr>
            <a:normAutofit/>
          </a:bodyPr>
          <a:lstStyle/>
          <a:p>
            <a:pPr lvl="0"/>
            <a:r>
              <a:rPr lang="en-GB" sz="2800" b="1" dirty="0">
                <a:solidFill>
                  <a:schemeClr val="bg1"/>
                </a:solidFill>
              </a:rPr>
              <a:t>DISCUSSION</a:t>
            </a:r>
            <a:r>
              <a:rPr lang="en-GB" sz="2800" dirty="0">
                <a:solidFill>
                  <a:schemeClr val="bg1"/>
                </a:solidFill>
              </a:rPr>
              <a:t/>
            </a:r>
            <a:br>
              <a:rPr lang="en-GB" sz="2800" dirty="0">
                <a:solidFill>
                  <a:schemeClr val="bg1"/>
                </a:solidFill>
              </a:rPr>
            </a:br>
            <a:r>
              <a:rPr lang="en-GB" sz="2800" dirty="0">
                <a:solidFill>
                  <a:schemeClr val="bg1"/>
                </a:solidFill>
              </a:rPr>
              <a:t/>
            </a:r>
            <a:br>
              <a:rPr lang="en-GB" sz="2800" dirty="0">
                <a:solidFill>
                  <a:schemeClr val="bg1"/>
                </a:solidFill>
              </a:rPr>
            </a:br>
            <a:r>
              <a:rPr lang="en-GB" sz="2800" dirty="0">
                <a:solidFill>
                  <a:schemeClr val="bg1"/>
                </a:solidFill>
              </a:rPr>
              <a:t>1) How can a public health approach be operationalised within the current legislative context?</a:t>
            </a:r>
            <a:br>
              <a:rPr lang="en-GB" sz="2800" dirty="0">
                <a:solidFill>
                  <a:schemeClr val="bg1"/>
                </a:solidFill>
              </a:rPr>
            </a:br>
            <a:r>
              <a:rPr lang="en-GB" sz="2800" dirty="0">
                <a:solidFill>
                  <a:schemeClr val="bg1"/>
                </a:solidFill>
              </a:rPr>
              <a:t/>
            </a:r>
            <a:br>
              <a:rPr lang="en-GB" sz="2800" dirty="0">
                <a:solidFill>
                  <a:schemeClr val="bg1"/>
                </a:solidFill>
              </a:rPr>
            </a:br>
            <a:r>
              <a:rPr lang="en-GB" sz="2800" dirty="0">
                <a:solidFill>
                  <a:schemeClr val="bg1"/>
                </a:solidFill>
              </a:rPr>
              <a:t>2) What needs to happen to facilitate a public health approach to policing the drug problem? </a:t>
            </a:r>
            <a:br>
              <a:rPr lang="en-GB" sz="2800" dirty="0">
                <a:solidFill>
                  <a:schemeClr val="bg1"/>
                </a:solidFill>
              </a:rPr>
            </a:br>
            <a:r>
              <a:rPr lang="en-GB" sz="2800" dirty="0">
                <a:solidFill>
                  <a:schemeClr val="bg1"/>
                </a:solidFill>
              </a:rPr>
              <a:t/>
            </a:r>
            <a:br>
              <a:rPr lang="en-GB" sz="2800" dirty="0">
                <a:solidFill>
                  <a:schemeClr val="bg1"/>
                </a:solidFill>
              </a:rPr>
            </a:br>
            <a:r>
              <a:rPr lang="en-GB" sz="2800" dirty="0">
                <a:solidFill>
                  <a:schemeClr val="bg1"/>
                </a:solidFill>
              </a:rPr>
              <a:t>3) What actions might we take as result of today’s learning? </a:t>
            </a:r>
          </a:p>
        </p:txBody>
      </p:sp>
    </p:spTree>
    <p:extLst>
      <p:ext uri="{BB962C8B-B14F-4D97-AF65-F5344CB8AC3E}">
        <p14:creationId xmlns:p14="http://schemas.microsoft.com/office/powerpoint/2010/main" val="397939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sz="4000" dirty="0">
                <a:solidFill>
                  <a:srgbClr val="FFFFFF"/>
                </a:solidFill>
                <a:latin typeface="Helvetica" pitchFamily="2" charset="0"/>
              </a:rPr>
              <a:t>Policy</a:t>
            </a:r>
            <a:br>
              <a:rPr lang="en-GB" sz="4000" dirty="0">
                <a:solidFill>
                  <a:srgbClr val="FFFFFF"/>
                </a:solidFill>
                <a:latin typeface="Helvetica" pitchFamily="2" charset="0"/>
              </a:rPr>
            </a:br>
            <a:r>
              <a:rPr lang="en-GB" sz="4000" dirty="0">
                <a:solidFill>
                  <a:srgbClr val="FFFFFF"/>
                </a:solidFill>
                <a:latin typeface="Helvetica" pitchFamily="2" charset="0"/>
              </a:rPr>
              <a:t>Context </a:t>
            </a:r>
            <a:endParaRPr lang="en-US" sz="4000" dirty="0">
              <a:solidFill>
                <a:srgbClr val="FFFFFF"/>
              </a:solidFill>
              <a:latin typeface="Helvetica" pitchFamily="2" charset="0"/>
            </a:endParaRPr>
          </a:p>
        </p:txBody>
      </p:sp>
      <p:sp>
        <p:nvSpPr>
          <p:cNvPr id="3" name="Content Placeholder 2"/>
          <p:cNvSpPr>
            <a:spLocks noGrp="1"/>
          </p:cNvSpPr>
          <p:nvPr>
            <p:ph idx="1"/>
          </p:nvPr>
        </p:nvSpPr>
        <p:spPr>
          <a:xfrm>
            <a:off x="6090574" y="801866"/>
            <a:ext cx="5306084" cy="5230634"/>
          </a:xfrm>
        </p:spPr>
        <p:txBody>
          <a:bodyPr anchor="ctr">
            <a:normAutofit/>
          </a:bodyPr>
          <a:lstStyle/>
          <a:p>
            <a:pPr>
              <a:buFont typeface="Arial" charset="0"/>
              <a:buChar char="•"/>
            </a:pPr>
            <a:r>
              <a:rPr lang="en-US" sz="2400" dirty="0">
                <a:solidFill>
                  <a:srgbClr val="000000"/>
                </a:solidFill>
                <a:latin typeface="Helvetica" panose="020B0604020202020204" pitchFamily="34" charset="0"/>
                <a:cs typeface="Helvetica" panose="020B0604020202020204" pitchFamily="34" charset="0"/>
              </a:rPr>
              <a:t>The continuum of prohibitionist approaches </a:t>
            </a:r>
          </a:p>
          <a:p>
            <a:pPr>
              <a:buFont typeface="Arial" charset="0"/>
              <a:buChar char="•"/>
            </a:pPr>
            <a:r>
              <a:rPr lang="en-US" sz="2400" dirty="0">
                <a:solidFill>
                  <a:srgbClr val="000000"/>
                </a:solidFill>
                <a:latin typeface="Helvetica" panose="020B0604020202020204" pitchFamily="34" charset="0"/>
                <a:cs typeface="Helvetica" panose="020B0604020202020204" pitchFamily="34" charset="0"/>
              </a:rPr>
              <a:t>International developments: depenalization /diversion /decriminalization </a:t>
            </a:r>
          </a:p>
          <a:p>
            <a:pPr>
              <a:buFont typeface="Arial" charset="0"/>
              <a:buChar char="•"/>
            </a:pPr>
            <a:r>
              <a:rPr lang="en-US" sz="2400" dirty="0">
                <a:solidFill>
                  <a:srgbClr val="000000"/>
                </a:solidFill>
                <a:latin typeface="Helvetica" panose="020B0604020202020204" pitchFamily="34" charset="0"/>
                <a:cs typeface="Helvetica" panose="020B0604020202020204" pitchFamily="34" charset="0"/>
              </a:rPr>
              <a:t>UK Misuse of Drugs Act 1971 </a:t>
            </a:r>
          </a:p>
          <a:p>
            <a:pPr>
              <a:buFont typeface="Arial" charset="0"/>
              <a:buChar char="•"/>
            </a:pPr>
            <a:r>
              <a:rPr lang="en-US" sz="2400" dirty="0">
                <a:solidFill>
                  <a:srgbClr val="000000"/>
                </a:solidFill>
                <a:latin typeface="Helvetica" panose="020B0604020202020204" pitchFamily="34" charset="0"/>
                <a:cs typeface="Helvetica" panose="020B0604020202020204" pitchFamily="34" charset="0"/>
              </a:rPr>
              <a:t>Scottish Affairs Committee: Recommendations for decriminalization </a:t>
            </a:r>
          </a:p>
          <a:p>
            <a:pPr>
              <a:buFont typeface="Arial" charset="0"/>
              <a:buChar char="•"/>
            </a:pPr>
            <a:r>
              <a:rPr lang="en-US" sz="2400" dirty="0">
                <a:solidFill>
                  <a:srgbClr val="000000"/>
                </a:solidFill>
                <a:latin typeface="Helvetica" panose="020B0604020202020204" pitchFamily="34" charset="0"/>
                <a:cs typeface="Helvetica" panose="020B0604020202020204" pitchFamily="34" charset="0"/>
              </a:rPr>
              <a:t>Scotland: drug related death epidemic, Drug Death Task Force, ‘whole systems’ approach?</a:t>
            </a:r>
          </a:p>
        </p:txBody>
      </p:sp>
    </p:spTree>
    <p:extLst>
      <p:ext uri="{BB962C8B-B14F-4D97-AF65-F5344CB8AC3E}">
        <p14:creationId xmlns:p14="http://schemas.microsoft.com/office/powerpoint/2010/main" val="2418138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57A857-9574-5B44-A87D-1D94A8B900FB}"/>
              </a:ext>
            </a:extLst>
          </p:cNvPr>
          <p:cNvPicPr/>
          <p:nvPr/>
        </p:nvPicPr>
        <p:blipFill>
          <a:blip r:embed="rId3">
            <a:extLst>
              <a:ext uri="{28A0092B-C50C-407E-A947-70E740481C1C}">
                <a14:useLocalDpi xmlns:a14="http://schemas.microsoft.com/office/drawing/2010/main" val="0"/>
              </a:ext>
            </a:extLst>
          </a:blip>
          <a:stretch>
            <a:fillRect/>
          </a:stretch>
        </p:blipFill>
        <p:spPr>
          <a:xfrm>
            <a:off x="1432560" y="670560"/>
            <a:ext cx="9174480" cy="5943600"/>
          </a:xfrm>
          <a:prstGeom prst="rect">
            <a:avLst/>
          </a:prstGeom>
        </p:spPr>
      </p:pic>
      <p:sp>
        <p:nvSpPr>
          <p:cNvPr id="3" name="TextBox 2">
            <a:extLst>
              <a:ext uri="{FF2B5EF4-FFF2-40B4-BE49-F238E27FC236}">
                <a16:creationId xmlns:a16="http://schemas.microsoft.com/office/drawing/2014/main" id="{BBDB3ED2-B3B6-F848-8324-85DB1AA12EFF}"/>
              </a:ext>
            </a:extLst>
          </p:cNvPr>
          <p:cNvSpPr txBox="1"/>
          <p:nvPr/>
        </p:nvSpPr>
        <p:spPr>
          <a:xfrm>
            <a:off x="746760" y="6492240"/>
            <a:ext cx="4297138" cy="369332"/>
          </a:xfrm>
          <a:prstGeom prst="rect">
            <a:avLst/>
          </a:prstGeom>
          <a:noFill/>
        </p:spPr>
        <p:txBody>
          <a:bodyPr wrap="none" rtlCol="0">
            <a:spAutoFit/>
          </a:bodyPr>
          <a:lstStyle/>
          <a:p>
            <a:r>
              <a:rPr lang="en-US" dirty="0"/>
              <a:t>RISK ENVIRONMENT -Source: Rhodes, 2005 </a:t>
            </a:r>
          </a:p>
        </p:txBody>
      </p:sp>
    </p:spTree>
    <p:extLst>
      <p:ext uri="{BB962C8B-B14F-4D97-AF65-F5344CB8AC3E}">
        <p14:creationId xmlns:p14="http://schemas.microsoft.com/office/powerpoint/2010/main" val="103876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i="1" dirty="0">
                <a:solidFill>
                  <a:schemeClr val="bg1"/>
                </a:solidFill>
              </a:rPr>
              <a:t>How </a:t>
            </a:r>
            <a:r>
              <a:rPr lang="en-GB" sz="4000" dirty="0">
                <a:solidFill>
                  <a:schemeClr val="bg1"/>
                </a:solidFill>
              </a:rPr>
              <a:t>is policing done?</a:t>
            </a:r>
            <a:endParaRPr lang="en-US" sz="4000" dirty="0">
              <a:solidFill>
                <a:schemeClr val="bg1"/>
              </a:solidFill>
              <a:latin typeface="Helvetica" pitchFamily="2" charset="0"/>
            </a:endParaRPr>
          </a:p>
        </p:txBody>
      </p:sp>
      <p:sp>
        <p:nvSpPr>
          <p:cNvPr id="3" name="Content Placeholder 2"/>
          <p:cNvSpPr>
            <a:spLocks noGrp="1"/>
          </p:cNvSpPr>
          <p:nvPr>
            <p:ph idx="1"/>
          </p:nvPr>
        </p:nvSpPr>
        <p:spPr>
          <a:xfrm>
            <a:off x="767413" y="2932509"/>
            <a:ext cx="10656870" cy="2929446"/>
          </a:xfrm>
        </p:spPr>
        <p:txBody>
          <a:bodyPr>
            <a:normAutofit lnSpcReduction="10000"/>
          </a:bodyPr>
          <a:lstStyle/>
          <a:p>
            <a:pPr marL="365760" indent="-256032">
              <a:buFont typeface="Wingdings 3"/>
              <a:buChar char=""/>
              <a:defRPr/>
            </a:pPr>
            <a:r>
              <a:rPr lang="en-GB" altLang="en-US" sz="2000" dirty="0">
                <a:latin typeface="Helvetica" panose="020B0604020202020204" pitchFamily="34" charset="0"/>
                <a:cs typeface="Helvetica" panose="020B0604020202020204" pitchFamily="34" charset="0"/>
              </a:rPr>
              <a:t>Function? Enforcement, crime prevention, order maintenance, ‘secret social service’</a:t>
            </a:r>
          </a:p>
          <a:p>
            <a:pPr marL="365760" indent="-256032">
              <a:buFont typeface="Wingdings 3"/>
              <a:buChar char=""/>
              <a:defRPr/>
            </a:pPr>
            <a:r>
              <a:rPr lang="en-GB" altLang="en-US" sz="2000" dirty="0">
                <a:latin typeface="Helvetica" panose="020B0604020202020204" pitchFamily="34" charset="0"/>
                <a:cs typeface="Helvetica" panose="020B0604020202020204" pitchFamily="34" charset="0"/>
              </a:rPr>
              <a:t>Police powers: ‘core competence’ is capacity to use force (Bittner, 1970), discretion</a:t>
            </a:r>
          </a:p>
          <a:p>
            <a:pPr marL="365760" indent="-256032">
              <a:buFont typeface="Wingdings 3"/>
              <a:buChar char=""/>
              <a:defRPr/>
            </a:pPr>
            <a:r>
              <a:rPr lang="en-GB" altLang="en-US" sz="2000" dirty="0">
                <a:latin typeface="Helvetica" panose="020B0604020202020204" pitchFamily="34" charset="0"/>
                <a:cs typeface="Helvetica" panose="020B0604020202020204" pitchFamily="34" charset="0"/>
              </a:rPr>
              <a:t>Stop &amp; search: 60-70% for drugs; disproportionality (Shiner et al.); tool of social control (</a:t>
            </a:r>
            <a:r>
              <a:rPr lang="en-GB" altLang="en-US" sz="2000" dirty="0" err="1">
                <a:latin typeface="Helvetica" panose="020B0604020202020204" pitchFamily="34" charset="0"/>
                <a:cs typeface="Helvetica" panose="020B0604020202020204" pitchFamily="34" charset="0"/>
              </a:rPr>
              <a:t>Tirateli</a:t>
            </a:r>
            <a:r>
              <a:rPr lang="en-GB" altLang="en-US" sz="2000" dirty="0">
                <a:latin typeface="Helvetica" panose="020B0604020202020204" pitchFamily="34" charset="0"/>
                <a:cs typeface="Helvetica" panose="020B0604020202020204" pitchFamily="34" charset="0"/>
              </a:rPr>
              <a:t>, Quinton &amp; Bradford, 2018)</a:t>
            </a:r>
          </a:p>
          <a:p>
            <a:pPr marL="365760" indent="-256032">
              <a:buFont typeface="Wingdings 3"/>
              <a:buChar char=""/>
              <a:defRPr/>
            </a:pPr>
            <a:r>
              <a:rPr lang="en-GB" altLang="en-US" sz="2000" dirty="0">
                <a:latin typeface="Helvetica" panose="020B0604020202020204" pitchFamily="34" charset="0"/>
                <a:cs typeface="Helvetica" panose="020B0604020202020204" pitchFamily="34" charset="0"/>
              </a:rPr>
              <a:t>Enforcement &amp; engagement methods &amp; public confidence (Hail, Aston, O’Neill, 2018); disrespect (</a:t>
            </a:r>
            <a:r>
              <a:rPr lang="en-GB" altLang="en-US" sz="2000" dirty="0" err="1">
                <a:latin typeface="Helvetica" panose="020B0604020202020204" pitchFamily="34" charset="0"/>
                <a:cs typeface="Helvetica" panose="020B0604020202020204" pitchFamily="34" charset="0"/>
              </a:rPr>
              <a:t>Novich</a:t>
            </a:r>
            <a:r>
              <a:rPr lang="en-GB" altLang="en-US" sz="2000" dirty="0">
                <a:latin typeface="Helvetica" panose="020B0604020202020204" pitchFamily="34" charset="0"/>
                <a:cs typeface="Helvetica" panose="020B0604020202020204" pitchFamily="34" charset="0"/>
              </a:rPr>
              <a:t> et al. 2017)… legitimacy, co-operation, compliance and policing by consent?</a:t>
            </a:r>
          </a:p>
          <a:p>
            <a:pPr marL="365760" indent="-256032">
              <a:buFont typeface="Wingdings 3"/>
              <a:buChar char=""/>
              <a:defRPr/>
            </a:pPr>
            <a:r>
              <a:rPr lang="en-GB" altLang="en-US" sz="2000" dirty="0">
                <a:latin typeface="Helvetica" panose="020B0604020202020204" pitchFamily="34" charset="0"/>
                <a:cs typeface="Helvetica" panose="020B0604020202020204" pitchFamily="34" charset="0"/>
              </a:rPr>
              <a:t>To enhance wellbeing &amp; safety of communities through </a:t>
            </a:r>
            <a:r>
              <a:rPr lang="en-GB" altLang="en-US" sz="2000" i="1" dirty="0">
                <a:latin typeface="Helvetica" panose="020B0604020202020204" pitchFamily="34" charset="0"/>
                <a:cs typeface="Helvetica" panose="020B0604020202020204" pitchFamily="34" charset="0"/>
              </a:rPr>
              <a:t>collaboration </a:t>
            </a:r>
            <a:r>
              <a:rPr lang="en-GB" altLang="en-US" sz="2000" dirty="0">
                <a:latin typeface="Helvetica" panose="020B0604020202020204" pitchFamily="34" charset="0"/>
                <a:cs typeface="Helvetica" panose="020B0604020202020204" pitchFamily="34" charset="0"/>
              </a:rPr>
              <a:t>with partners &amp;</a:t>
            </a:r>
            <a:r>
              <a:rPr lang="en-GB" altLang="en-US" sz="2000" i="1" dirty="0">
                <a:latin typeface="Helvetica" panose="020B0604020202020204" pitchFamily="34" charset="0"/>
                <a:cs typeface="Helvetica" panose="020B0604020202020204" pitchFamily="34" charset="0"/>
              </a:rPr>
              <a:t> engagement </a:t>
            </a:r>
            <a:r>
              <a:rPr lang="en-GB" altLang="en-US" sz="2000" dirty="0">
                <a:latin typeface="Helvetica" panose="020B0604020202020204" pitchFamily="34" charset="0"/>
                <a:cs typeface="Helvetica" panose="020B0604020202020204" pitchFamily="34" charset="0"/>
              </a:rPr>
              <a:t>with communities (PFRS Act, 2012)</a:t>
            </a:r>
          </a:p>
          <a:p>
            <a:endParaRPr lang="en-US" sz="2000" dirty="0">
              <a:solidFill>
                <a:srgbClr val="000000"/>
              </a:solidFill>
            </a:endParaRPr>
          </a:p>
        </p:txBody>
      </p:sp>
      <p:pic>
        <p:nvPicPr>
          <p:cNvPr id="5" name="Picture 4"/>
          <p:cNvPicPr>
            <a:picLocks noChangeAspect="1"/>
          </p:cNvPicPr>
          <p:nvPr/>
        </p:nvPicPr>
        <p:blipFill>
          <a:blip r:embed="rId4"/>
          <a:stretch>
            <a:fillRect/>
          </a:stretch>
        </p:blipFill>
        <p:spPr>
          <a:xfrm>
            <a:off x="296419" y="5711687"/>
            <a:ext cx="2091706" cy="963890"/>
          </a:xfrm>
          <a:prstGeom prst="rect">
            <a:avLst/>
          </a:prstGeom>
        </p:spPr>
      </p:pic>
      <p:pic>
        <p:nvPicPr>
          <p:cNvPr id="6" name="Picture 5"/>
          <p:cNvPicPr>
            <a:picLocks noChangeAspect="1"/>
          </p:cNvPicPr>
          <p:nvPr/>
        </p:nvPicPr>
        <p:blipFill>
          <a:blip r:embed="rId5"/>
          <a:stretch>
            <a:fillRect/>
          </a:stretch>
        </p:blipFill>
        <p:spPr>
          <a:xfrm>
            <a:off x="10038292" y="5429250"/>
            <a:ext cx="2153403" cy="1428750"/>
          </a:xfrm>
          <a:prstGeom prst="rect">
            <a:avLst/>
          </a:prstGeom>
        </p:spPr>
      </p:pic>
    </p:spTree>
    <p:extLst>
      <p:ext uri="{BB962C8B-B14F-4D97-AF65-F5344CB8AC3E}">
        <p14:creationId xmlns:p14="http://schemas.microsoft.com/office/powerpoint/2010/main" val="40452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Helvetica" pitchFamily="2" charset="0"/>
              </a:rPr>
              <a:t>Needle and Syringe </a:t>
            </a:r>
            <a:r>
              <a:rPr lang="en-US" sz="4000" dirty="0" err="1">
                <a:solidFill>
                  <a:srgbClr val="FFFFFF"/>
                </a:solidFill>
                <a:latin typeface="Helvetica" pitchFamily="2" charset="0"/>
              </a:rPr>
              <a:t>Programmes</a:t>
            </a:r>
            <a:r>
              <a:rPr lang="en-US" sz="4000" dirty="0">
                <a:solidFill>
                  <a:srgbClr val="FFFFFF"/>
                </a:solidFill>
                <a:latin typeface="Helvetica" pitchFamily="2" charset="0"/>
              </a:rPr>
              <a:t> </a:t>
            </a:r>
          </a:p>
        </p:txBody>
      </p:sp>
      <p:sp>
        <p:nvSpPr>
          <p:cNvPr id="3" name="Content Placeholder 2"/>
          <p:cNvSpPr>
            <a:spLocks noGrp="1"/>
          </p:cNvSpPr>
          <p:nvPr>
            <p:ph idx="1"/>
          </p:nvPr>
        </p:nvSpPr>
        <p:spPr>
          <a:xfrm>
            <a:off x="767413" y="2932509"/>
            <a:ext cx="10656870" cy="2929446"/>
          </a:xfrm>
        </p:spPr>
        <p:txBody>
          <a:bodyPr>
            <a:normAutofit fontScale="92500" lnSpcReduction="10000"/>
          </a:bodyPr>
          <a:lstStyle/>
          <a:p>
            <a:endParaRPr lang="en-US" sz="2000" dirty="0">
              <a:solidFill>
                <a:srgbClr val="000000"/>
              </a:solidFill>
            </a:endParaRPr>
          </a:p>
          <a:p>
            <a:pPr>
              <a:buFont typeface="Wingdings" charset="2"/>
              <a:buChar char="Ø"/>
            </a:pPr>
            <a:r>
              <a:rPr lang="en-GB" sz="2000" dirty="0">
                <a:latin typeface="Helvetica" pitchFamily="2" charset="0"/>
                <a:cs typeface="Futura Medium" panose="020B0602020204020303" pitchFamily="34" charset="-79"/>
              </a:rPr>
              <a:t>Russia: Fear of coming into contact with the police as a reason for not accessing the programs (Sarang et al., 2010 )</a:t>
            </a:r>
          </a:p>
          <a:p>
            <a:pPr>
              <a:buFont typeface="Wingdings" charset="2"/>
              <a:buChar char="Ø"/>
            </a:pPr>
            <a:r>
              <a:rPr lang="en-GB" sz="2000" dirty="0">
                <a:latin typeface="Helvetica" pitchFamily="2" charset="0"/>
                <a:cs typeface="Futura Medium" panose="020B0602020204020303" pitchFamily="34" charset="-79"/>
              </a:rPr>
              <a:t>Mexico: Street level policing practices influence injecting drug users’ willingness to carry injecting equipment, despite syringe possession not being a crime (Miller et al., 2008) </a:t>
            </a:r>
          </a:p>
          <a:p>
            <a:pPr>
              <a:buFont typeface="Wingdings" charset="2"/>
              <a:buChar char="Ø"/>
            </a:pPr>
            <a:r>
              <a:rPr lang="en-GB" sz="2000" dirty="0">
                <a:latin typeface="Helvetica" pitchFamily="2" charset="0"/>
                <a:cs typeface="Futura Medium" panose="020B0602020204020303" pitchFamily="34" charset="-79"/>
              </a:rPr>
              <a:t>Australia: “Successful crackdown” of drug markets can essentially have negative consequences for public health (Maher and Dixon, 1999)</a:t>
            </a:r>
          </a:p>
          <a:p>
            <a:pPr>
              <a:buFont typeface="Wingdings" charset="2"/>
              <a:buChar char="Ø"/>
            </a:pPr>
            <a:endParaRPr lang="en-GB" sz="2000" dirty="0">
              <a:solidFill>
                <a:srgbClr val="000000"/>
              </a:solidFill>
              <a:latin typeface="Helvetica" pitchFamily="2" charset="0"/>
              <a:cs typeface="Futura Medium" panose="020B0602020204020303" pitchFamily="34" charset="-79"/>
            </a:endParaRPr>
          </a:p>
          <a:p>
            <a:pPr>
              <a:buFont typeface="Wingdings" charset="2"/>
              <a:buChar char="Ø"/>
            </a:pPr>
            <a:r>
              <a:rPr lang="en-GB" sz="2000" dirty="0">
                <a:solidFill>
                  <a:srgbClr val="000000"/>
                </a:solidFill>
                <a:latin typeface="Helvetica" pitchFamily="2" charset="0"/>
                <a:cs typeface="Futura Medium" panose="020B0602020204020303" pitchFamily="34" charset="-79"/>
              </a:rPr>
              <a:t>NSPs now well established in UK but not initially seen favourably</a:t>
            </a:r>
            <a:endParaRPr lang="en-US" sz="2000" dirty="0">
              <a:solidFill>
                <a:srgbClr val="000000"/>
              </a:solidFill>
              <a:latin typeface="Helvetica" pitchFamily="2" charset="0"/>
              <a:cs typeface="Futura Medium" panose="020B0602020204020303" pitchFamily="34" charset="-79"/>
            </a:endParaRPr>
          </a:p>
        </p:txBody>
      </p:sp>
      <p:pic>
        <p:nvPicPr>
          <p:cNvPr id="4" name="Picture 3"/>
          <p:cNvPicPr>
            <a:picLocks noChangeAspect="1"/>
          </p:cNvPicPr>
          <p:nvPr/>
        </p:nvPicPr>
        <p:blipFill>
          <a:blip r:embed="rId4"/>
          <a:stretch>
            <a:fillRect/>
          </a:stretch>
        </p:blipFill>
        <p:spPr>
          <a:xfrm>
            <a:off x="10283787" y="4949787"/>
            <a:ext cx="1908213" cy="1908213"/>
          </a:xfrm>
          <a:prstGeom prst="rect">
            <a:avLst/>
          </a:prstGeom>
        </p:spPr>
      </p:pic>
    </p:spTree>
    <p:extLst>
      <p:ext uri="{BB962C8B-B14F-4D97-AF65-F5344CB8AC3E}">
        <p14:creationId xmlns:p14="http://schemas.microsoft.com/office/powerpoint/2010/main" val="219103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Helvetica" pitchFamily="2" charset="0"/>
              </a:rPr>
              <a:t>Needle and Syringe </a:t>
            </a:r>
            <a:r>
              <a:rPr lang="en-US" sz="4000" dirty="0" err="1">
                <a:solidFill>
                  <a:srgbClr val="FFFFFF"/>
                </a:solidFill>
                <a:latin typeface="Helvetica" pitchFamily="2" charset="0"/>
              </a:rPr>
              <a:t>Programmes</a:t>
            </a:r>
            <a:r>
              <a:rPr lang="en-US" sz="4000" dirty="0">
                <a:solidFill>
                  <a:srgbClr val="FFFFFF"/>
                </a:solidFill>
                <a:latin typeface="Helvetica" pitchFamily="2" charset="0"/>
              </a:rPr>
              <a:t> </a:t>
            </a:r>
          </a:p>
        </p:txBody>
      </p:sp>
      <p:sp>
        <p:nvSpPr>
          <p:cNvPr id="3" name="Content Placeholder 2"/>
          <p:cNvSpPr>
            <a:spLocks noGrp="1"/>
          </p:cNvSpPr>
          <p:nvPr>
            <p:ph idx="1"/>
          </p:nvPr>
        </p:nvSpPr>
        <p:spPr>
          <a:xfrm>
            <a:off x="1179225" y="3092969"/>
            <a:ext cx="10293638" cy="3164955"/>
          </a:xfrm>
        </p:spPr>
        <p:txBody>
          <a:bodyPr>
            <a:noAutofit/>
          </a:bodyPr>
          <a:lstStyle/>
          <a:p>
            <a:pPr>
              <a:buFont typeface="Wingdings" pitchFamily="2" charset="2"/>
              <a:buChar char="Ø"/>
            </a:pPr>
            <a:r>
              <a:rPr lang="en-GB" sz="2000" dirty="0">
                <a:latin typeface="Helvetica" pitchFamily="2" charset="0"/>
              </a:rPr>
              <a:t>England and Wales: Police Order in June 1988: service policy that people who inject drugs should not be arrested for carrying injecting equipment in a public place- (Monaghan and Bewley -Taylor, 2013).</a:t>
            </a:r>
          </a:p>
          <a:p>
            <a:pPr>
              <a:buFont typeface="Wingdings" pitchFamily="2" charset="2"/>
              <a:buChar char="Ø"/>
            </a:pPr>
            <a:r>
              <a:rPr lang="en-GB" sz="2000" dirty="0">
                <a:latin typeface="Helvetica" pitchFamily="2" charset="0"/>
              </a:rPr>
              <a:t>Australia: the Commissioner of New South Wales Police discouraged police officers from making unwarranted patrols in the vicinity of needle and syringe exchange programmes ((Monaghan and Bewley -Taylor, 2013)</a:t>
            </a:r>
          </a:p>
          <a:p>
            <a:pPr>
              <a:buFont typeface="Wingdings" pitchFamily="2" charset="2"/>
              <a:buChar char="Ø"/>
            </a:pPr>
            <a:r>
              <a:rPr lang="en-GB" sz="2000" dirty="0">
                <a:latin typeface="Helvetica" pitchFamily="2" charset="0"/>
              </a:rPr>
              <a:t>Canada: the Vancouver Police Department developed and implemented an organisation wide policy which endorsed harm reduction strategies for people who inject drugs to  ensure open and ready access to public health harm reduction interventions including NSPs programmes in the area (</a:t>
            </a:r>
            <a:r>
              <a:rPr lang="en-GB" sz="2000" dirty="0" err="1">
                <a:latin typeface="Helvetica" pitchFamily="2" charset="0"/>
              </a:rPr>
              <a:t>Lansberg</a:t>
            </a:r>
            <a:r>
              <a:rPr lang="en-GB" sz="2000" dirty="0">
                <a:latin typeface="Helvetica" pitchFamily="2" charset="0"/>
              </a:rPr>
              <a:t> et al., 2016)</a:t>
            </a:r>
            <a:endParaRPr lang="en-US" sz="2000" dirty="0">
              <a:solidFill>
                <a:srgbClr val="000000"/>
              </a:solidFill>
              <a:latin typeface="Helvetica" pitchFamily="2" charset="0"/>
            </a:endParaRPr>
          </a:p>
        </p:txBody>
      </p:sp>
    </p:spTree>
    <p:extLst>
      <p:ext uri="{BB962C8B-B14F-4D97-AF65-F5344CB8AC3E}">
        <p14:creationId xmlns:p14="http://schemas.microsoft.com/office/powerpoint/2010/main" val="188941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dirty="0">
                <a:solidFill>
                  <a:srgbClr val="FFFFFF"/>
                </a:solidFill>
                <a:latin typeface="Helvetica" pitchFamily="2" charset="0"/>
              </a:rPr>
              <a:t>Drug Consumption Rooms </a:t>
            </a:r>
          </a:p>
        </p:txBody>
      </p:sp>
      <p:sp>
        <p:nvSpPr>
          <p:cNvPr id="3" name="Content Placeholder 2"/>
          <p:cNvSpPr>
            <a:spLocks noGrp="1"/>
          </p:cNvSpPr>
          <p:nvPr>
            <p:ph idx="1"/>
          </p:nvPr>
        </p:nvSpPr>
        <p:spPr>
          <a:xfrm>
            <a:off x="800101" y="3092970"/>
            <a:ext cx="11035994" cy="2693976"/>
          </a:xfrm>
        </p:spPr>
        <p:txBody>
          <a:bodyPr>
            <a:normAutofit/>
          </a:bodyPr>
          <a:lstStyle/>
          <a:p>
            <a:pPr>
              <a:buFont typeface="Wingdings" pitchFamily="2" charset="2"/>
              <a:buChar char="Ø"/>
            </a:pPr>
            <a:r>
              <a:rPr lang="en-GB" sz="2000" dirty="0">
                <a:latin typeface="Helvetica" pitchFamily="2" charset="0"/>
              </a:rPr>
              <a:t>Netherlands: the majority of the facilities seem to have originated from initiatives by residents and police, with the support of local authorities, with the shared aim being the reduction of public nuisance (Hendrick 2004)</a:t>
            </a:r>
          </a:p>
          <a:p>
            <a:pPr>
              <a:buFont typeface="Wingdings" pitchFamily="2" charset="2"/>
              <a:buChar char="Ø"/>
            </a:pPr>
            <a:r>
              <a:rPr lang="en-GB" sz="2000" dirty="0">
                <a:solidFill>
                  <a:srgbClr val="000000"/>
                </a:solidFill>
                <a:latin typeface="Helvetica" pitchFamily="2" charset="0"/>
              </a:rPr>
              <a:t>Canada: </a:t>
            </a:r>
            <a:r>
              <a:rPr lang="en-GB" sz="2000" dirty="0">
                <a:latin typeface="Helvetica" pitchFamily="2" charset="0"/>
              </a:rPr>
              <a:t>supported the establishment of a pilot drug consumption room from the onset and subsequently introduced a strategy of actively promoting its use by people who injected in public (</a:t>
            </a:r>
            <a:r>
              <a:rPr lang="en-GB" sz="2000" dirty="0" err="1">
                <a:latin typeface="Helvetica" pitchFamily="2" charset="0"/>
              </a:rPr>
              <a:t>DeBeck</a:t>
            </a:r>
            <a:r>
              <a:rPr lang="en-GB" sz="2000" dirty="0">
                <a:latin typeface="Helvetica" pitchFamily="2" charset="0"/>
              </a:rPr>
              <a:t> et al., 2008 ) </a:t>
            </a:r>
          </a:p>
          <a:p>
            <a:pPr>
              <a:buFont typeface="Wingdings" pitchFamily="2" charset="2"/>
              <a:buChar char="Ø"/>
            </a:pPr>
            <a:r>
              <a:rPr lang="en-GB" sz="2000" dirty="0">
                <a:solidFill>
                  <a:srgbClr val="000000"/>
                </a:solidFill>
                <a:latin typeface="Helvetica" pitchFamily="2" charset="0"/>
              </a:rPr>
              <a:t>Germany: access and rate of utilisation: </a:t>
            </a:r>
            <a:r>
              <a:rPr lang="en-GB" sz="2000" dirty="0">
                <a:latin typeface="Helvetica" pitchFamily="2" charset="0"/>
              </a:rPr>
              <a:t>‘</a:t>
            </a:r>
            <a:r>
              <a:rPr lang="en-GB" sz="2000" dirty="0" err="1">
                <a:latin typeface="Helvetica" pitchFamily="2" charset="0"/>
              </a:rPr>
              <a:t>Fixpunkt</a:t>
            </a:r>
            <a:r>
              <a:rPr lang="en-GB" sz="2000" dirty="0">
                <a:latin typeface="Helvetica" pitchFamily="2" charset="0"/>
              </a:rPr>
              <a:t>’ consumption room in Hannover opened in 1997 (Jacob et al.,1999 ) </a:t>
            </a:r>
          </a:p>
          <a:p>
            <a:endParaRPr lang="en-US" sz="2000" dirty="0">
              <a:solidFill>
                <a:srgbClr val="000000"/>
              </a:solidFill>
              <a:latin typeface="Helvetica" pitchFamily="2" charset="0"/>
            </a:endParaRPr>
          </a:p>
        </p:txBody>
      </p:sp>
      <p:pic>
        <p:nvPicPr>
          <p:cNvPr id="4" name="Picture 3"/>
          <p:cNvPicPr>
            <a:picLocks noChangeAspect="1"/>
          </p:cNvPicPr>
          <p:nvPr/>
        </p:nvPicPr>
        <p:blipFill>
          <a:blip r:embed="rId4"/>
          <a:stretch>
            <a:fillRect/>
          </a:stretch>
        </p:blipFill>
        <p:spPr>
          <a:xfrm>
            <a:off x="9969500" y="5376334"/>
            <a:ext cx="2222500" cy="1481666"/>
          </a:xfrm>
          <a:prstGeom prst="rect">
            <a:avLst/>
          </a:prstGeom>
        </p:spPr>
      </p:pic>
    </p:spTree>
    <p:extLst>
      <p:ext uri="{BB962C8B-B14F-4D97-AF65-F5344CB8AC3E}">
        <p14:creationId xmlns:p14="http://schemas.microsoft.com/office/powerpoint/2010/main" val="181196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656AE1-0561-C24D-B533-5B67D3F527B5}"/>
              </a:ext>
            </a:extLst>
          </p:cNvPr>
          <p:cNvSpPr/>
          <p:nvPr/>
        </p:nvSpPr>
        <p:spPr>
          <a:xfrm>
            <a:off x="709612" y="2028468"/>
            <a:ext cx="10772775" cy="440120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GB" sz="2000" dirty="0">
                <a:latin typeface="Helvetica" pitchFamily="2" charset="0"/>
                <a:ea typeface="Times New Roman" panose="02020603050405020304" pitchFamily="18" charset="0"/>
              </a:rPr>
              <a:t>In 2012 the Danish parliament passed legislation that allowed the establishment of Drug Consumption Rooms in the country. Drugs consumption rooms can be perceived as a form of de facto decriminalisation of drug use as possession of substance remains an offence punishable by law but in practice not fully enforced. </a:t>
            </a:r>
          </a:p>
          <a:p>
            <a:endParaRPr lang="en-GB" sz="2000" dirty="0">
              <a:latin typeface="Helvetica" pitchFamily="2" charset="0"/>
              <a:ea typeface="Times New Roman" panose="02020603050405020304" pitchFamily="18" charset="0"/>
            </a:endParaRPr>
          </a:p>
          <a:p>
            <a:r>
              <a:rPr lang="en-GB" sz="2000" dirty="0">
                <a:latin typeface="Helvetica" pitchFamily="2" charset="0"/>
                <a:ea typeface="Times New Roman" panose="02020603050405020304" pitchFamily="18" charset="0"/>
              </a:rPr>
              <a:t>“The decriminalization zones that were established with the DCRs in 2012 enabled the police to abstain from traditional drug law enforcement techniques that focus on use reduction through punishment and the confiscation of illegal substances. Instead the police were able to direct their attention to the wider harm experienced by people who use drugs.” </a:t>
            </a:r>
            <a:r>
              <a:rPr lang="en-GB" sz="2000" dirty="0" err="1">
                <a:latin typeface="Helvetica" pitchFamily="2" charset="0"/>
                <a:ea typeface="Times New Roman" panose="02020603050405020304" pitchFamily="18" charset="0"/>
              </a:rPr>
              <a:t>Kammersgaaard</a:t>
            </a:r>
            <a:r>
              <a:rPr lang="en-GB" sz="2000" dirty="0">
                <a:latin typeface="Helvetica" pitchFamily="2" charset="0"/>
                <a:ea typeface="Times New Roman" panose="02020603050405020304" pitchFamily="18" charset="0"/>
              </a:rPr>
              <a:t> (2019 ,p.358).  </a:t>
            </a:r>
          </a:p>
          <a:p>
            <a:endParaRPr lang="en-GB" sz="2000" dirty="0">
              <a:latin typeface="Helvetica" pitchFamily="2" charset="0"/>
              <a:ea typeface="Times New Roman" panose="02020603050405020304" pitchFamily="18" charset="0"/>
            </a:endParaRPr>
          </a:p>
          <a:p>
            <a:r>
              <a:rPr lang="en-GB" sz="2000" dirty="0">
                <a:latin typeface="Helvetica" pitchFamily="2" charset="0"/>
                <a:ea typeface="Times New Roman" panose="02020603050405020304" pitchFamily="18" charset="0"/>
              </a:rPr>
              <a:t>This policy change also led to the police viewing people who use drugs primarily as people in need of police protection rather than primarily viewing them as offenders who pose a threat to their community</a:t>
            </a:r>
            <a:r>
              <a:rPr lang="en-GB" dirty="0">
                <a:latin typeface="AdvP7B6C"/>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90CE0CE0-B669-A940-A91B-45F90AD32682}"/>
              </a:ext>
            </a:extLst>
          </p:cNvPr>
          <p:cNvSpPr txBox="1"/>
          <p:nvPr/>
        </p:nvSpPr>
        <p:spPr>
          <a:xfrm>
            <a:off x="1057275" y="800100"/>
            <a:ext cx="10214656" cy="707886"/>
          </a:xfrm>
          <a:prstGeom prst="rect">
            <a:avLst/>
          </a:prstGeom>
          <a:noFill/>
        </p:spPr>
        <p:txBody>
          <a:bodyPr wrap="none" rtlCol="0">
            <a:spAutoFit/>
          </a:bodyPr>
          <a:lstStyle/>
          <a:p>
            <a:r>
              <a:rPr lang="en-US" sz="4000" b="1" dirty="0">
                <a:latin typeface="Helvetica" pitchFamily="2" charset="0"/>
              </a:rPr>
              <a:t>Denmark: </a:t>
            </a:r>
            <a:r>
              <a:rPr lang="en-GB" sz="4000" b="1" dirty="0">
                <a:latin typeface="Helvetica" pitchFamily="2" charset="0"/>
              </a:rPr>
              <a:t>synergy of policy and policing </a:t>
            </a:r>
            <a:endParaRPr lang="en-US" sz="4000" dirty="0">
              <a:latin typeface="Helvetica" pitchFamily="2" charset="0"/>
            </a:endParaRPr>
          </a:p>
        </p:txBody>
      </p:sp>
    </p:spTree>
    <p:extLst>
      <p:ext uri="{BB962C8B-B14F-4D97-AF65-F5344CB8AC3E}">
        <p14:creationId xmlns:p14="http://schemas.microsoft.com/office/powerpoint/2010/main" val="2569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US" sz="4000" b="1" dirty="0">
                <a:solidFill>
                  <a:srgbClr val="FFFFFF"/>
                </a:solidFill>
              </a:rPr>
              <a:t>Drug Checking services </a:t>
            </a:r>
          </a:p>
        </p:txBody>
      </p:sp>
      <p:sp>
        <p:nvSpPr>
          <p:cNvPr id="3" name="Content Placeholder 2"/>
          <p:cNvSpPr>
            <a:spLocks noGrp="1"/>
          </p:cNvSpPr>
          <p:nvPr>
            <p:ph idx="1"/>
          </p:nvPr>
        </p:nvSpPr>
        <p:spPr>
          <a:xfrm>
            <a:off x="815745" y="2753936"/>
            <a:ext cx="11020350" cy="3451049"/>
          </a:xfrm>
        </p:spPr>
        <p:txBody>
          <a:bodyPr>
            <a:normAutofit fontScale="92500" lnSpcReduction="10000"/>
          </a:bodyPr>
          <a:lstStyle/>
          <a:p>
            <a:pPr marL="0" indent="0">
              <a:buNone/>
            </a:pPr>
            <a:endParaRPr lang="en-GB" sz="2000" dirty="0">
              <a:latin typeface="Helvetica" pitchFamily="2" charset="0"/>
            </a:endParaRPr>
          </a:p>
          <a:p>
            <a:pPr>
              <a:buFont typeface="Wingdings" pitchFamily="2" charset="2"/>
              <a:buChar char="Ø"/>
            </a:pPr>
            <a:r>
              <a:rPr lang="en-GB" sz="2200" dirty="0">
                <a:latin typeface="Helvetica" pitchFamily="2" charset="0"/>
              </a:rPr>
              <a:t>Netherlands: an official agreement with the public prosecution service ensures that anyone possessing illicit drugs at a DIMS drug-testing service will not be arrested or prosecuted (EMCDDA, 2017)</a:t>
            </a:r>
          </a:p>
          <a:p>
            <a:pPr>
              <a:buFont typeface="Wingdings" pitchFamily="2" charset="2"/>
              <a:buChar char="Ø"/>
            </a:pPr>
            <a:r>
              <a:rPr lang="en-GB" sz="2200" dirty="0">
                <a:latin typeface="Helvetica" pitchFamily="2" charset="0"/>
              </a:rPr>
              <a:t>UK: Pilot of UK’s first drug safety testing service: Service located in a large fixed tent in a designated welfare area with paramedic and support services, between the entertainment and camping fields, in a police-negotiated ‘tolerance zone’. (</a:t>
            </a:r>
            <a:r>
              <a:rPr lang="en-GB" sz="2200" dirty="0" err="1">
                <a:latin typeface="Helvetica" pitchFamily="2" charset="0"/>
              </a:rPr>
              <a:t>Measham</a:t>
            </a:r>
            <a:r>
              <a:rPr lang="en-GB" sz="2200" dirty="0">
                <a:latin typeface="Helvetica" pitchFamily="2" charset="0"/>
              </a:rPr>
              <a:t>, 2018). </a:t>
            </a:r>
          </a:p>
          <a:p>
            <a:pPr>
              <a:buFont typeface="Wingdings" pitchFamily="2" charset="2"/>
              <a:buChar char="Ø"/>
            </a:pPr>
            <a:r>
              <a:rPr lang="en-GB" sz="2200" dirty="0">
                <a:latin typeface="Helvetica" pitchFamily="2" charset="0"/>
              </a:rPr>
              <a:t>Canada: Pilot of drug checking service focusing on fentanyl located in two Supervised Consumption Sites in Vancouver which had “legal authorizations for clients to be in possession of controlled substances and a clientele who regularly use opioids, stimulants, and other street drugs by injection.” (Tupper et al., 2018). </a:t>
            </a:r>
          </a:p>
          <a:p>
            <a:pPr marL="0" indent="0">
              <a:buNone/>
            </a:pPr>
            <a:endParaRPr lang="en-GB" sz="2000" dirty="0"/>
          </a:p>
          <a:p>
            <a:pPr marL="0" indent="0">
              <a:buNone/>
            </a:pPr>
            <a:endParaRPr lang="en-GB" sz="2000" dirty="0">
              <a:latin typeface="Helvetica" pitchFamily="2" charset="0"/>
            </a:endParaRPr>
          </a:p>
          <a:p>
            <a:pPr marL="0" indent="0">
              <a:buNone/>
            </a:pPr>
            <a:endParaRPr lang="en-GB" sz="2000" dirty="0">
              <a:latin typeface="Helvetica" pitchFamily="2" charset="0"/>
            </a:endParaRPr>
          </a:p>
          <a:p>
            <a:pPr marL="0" indent="0">
              <a:buNone/>
            </a:pPr>
            <a:endParaRPr lang="en-GB" sz="2000" dirty="0">
              <a:latin typeface="Helvetica" pitchFamily="2" charset="0"/>
            </a:endParaRPr>
          </a:p>
          <a:p>
            <a:pPr marL="0" indent="0">
              <a:buNone/>
            </a:pPr>
            <a:endParaRPr lang="en-US" sz="2000" dirty="0">
              <a:solidFill>
                <a:srgbClr val="000000"/>
              </a:solidFill>
              <a:latin typeface="Helvetica" pitchFamily="2" charset="0"/>
            </a:endParaRPr>
          </a:p>
          <a:p>
            <a:pPr marL="0" indent="0">
              <a:buNone/>
            </a:pPr>
            <a:endParaRPr lang="en-US" sz="2000" dirty="0">
              <a:solidFill>
                <a:srgbClr val="000000"/>
              </a:solidFill>
              <a:latin typeface="Helvetica" pitchFamily="2" charset="0"/>
            </a:endParaRPr>
          </a:p>
          <a:p>
            <a:pPr marL="0" indent="0">
              <a:buNone/>
            </a:pPr>
            <a:endParaRPr lang="en-US" sz="2000" dirty="0">
              <a:solidFill>
                <a:srgbClr val="000000"/>
              </a:solidFill>
              <a:latin typeface="Helvetica" pitchFamily="2" charset="0"/>
            </a:endParaRPr>
          </a:p>
          <a:p>
            <a:endParaRPr lang="en-US" sz="1100" dirty="0">
              <a:solidFill>
                <a:srgbClr val="000000"/>
              </a:solidFill>
            </a:endParaRPr>
          </a:p>
        </p:txBody>
      </p:sp>
      <p:pic>
        <p:nvPicPr>
          <p:cNvPr id="4" name="Picture 3"/>
          <p:cNvPicPr>
            <a:picLocks noChangeAspect="1"/>
          </p:cNvPicPr>
          <p:nvPr/>
        </p:nvPicPr>
        <p:blipFill>
          <a:blip r:embed="rId4"/>
          <a:stretch>
            <a:fillRect/>
          </a:stretch>
        </p:blipFill>
        <p:spPr>
          <a:xfrm>
            <a:off x="10172700" y="5648325"/>
            <a:ext cx="2019300" cy="1209675"/>
          </a:xfrm>
          <a:prstGeom prst="rect">
            <a:avLst/>
          </a:prstGeom>
        </p:spPr>
      </p:pic>
    </p:spTree>
    <p:extLst>
      <p:ext uri="{BB962C8B-B14F-4D97-AF65-F5344CB8AC3E}">
        <p14:creationId xmlns:p14="http://schemas.microsoft.com/office/powerpoint/2010/main" val="88218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2183</TotalTime>
  <Words>1738</Words>
  <Application>Microsoft Office PowerPoint</Application>
  <PresentationFormat>Widescreen</PresentationFormat>
  <Paragraphs>137</Paragraphs>
  <Slides>17</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AdvP7B6C</vt:lpstr>
      <vt:lpstr>Arial</vt:lpstr>
      <vt:lpstr>Calibri</vt:lpstr>
      <vt:lpstr>Calibri Light</vt:lpstr>
      <vt:lpstr>Futura Medium</vt:lpstr>
      <vt:lpstr>Helvetica</vt:lpstr>
      <vt:lpstr>Times New Roman</vt:lpstr>
      <vt:lpstr>Wingdings</vt:lpstr>
      <vt:lpstr>Wingdings 3</vt:lpstr>
      <vt:lpstr>Office Theme</vt:lpstr>
      <vt:lpstr>Approaches to the Policing of Drugs: public health and harm in the context of drug use criminalisation</vt:lpstr>
      <vt:lpstr>Policy Context </vt:lpstr>
      <vt:lpstr>PowerPoint Presentation</vt:lpstr>
      <vt:lpstr>How is policing done?</vt:lpstr>
      <vt:lpstr>Needle and Syringe Programmes </vt:lpstr>
      <vt:lpstr>Needle and Syringe Programmes </vt:lpstr>
      <vt:lpstr>Drug Consumption Rooms </vt:lpstr>
      <vt:lpstr>PowerPoint Presentation</vt:lpstr>
      <vt:lpstr>Drug Checking services </vt:lpstr>
      <vt:lpstr>PowerPoint Presentation</vt:lpstr>
      <vt:lpstr>Naloxone </vt:lpstr>
      <vt:lpstr>Diversion (de facto / de jure) </vt:lpstr>
      <vt:lpstr>PowerPoint Presentation</vt:lpstr>
      <vt:lpstr>Be realistic- demand the impossible!</vt:lpstr>
      <vt:lpstr>Implications for policing?</vt:lpstr>
      <vt:lpstr>Thanks!  Any questions?</vt:lpstr>
      <vt:lpstr>DISCUSSION  1) How can a public health approach be operationalised within the current legislative context?  2) What needs to happen to facilitate a public health approach to policing the drug problem?   3) What actions might we take as result of today’s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Drugs and Crime nexus I</dc:title>
  <dc:creator>Maria Fotopoulou</dc:creator>
  <cp:lastModifiedBy>Boyle, Monica</cp:lastModifiedBy>
  <cp:revision>92</cp:revision>
  <dcterms:created xsi:type="dcterms:W3CDTF">2019-10-10T06:17:28Z</dcterms:created>
  <dcterms:modified xsi:type="dcterms:W3CDTF">2020-01-21T17:05:17Z</dcterms:modified>
  <cp:contentStatus/>
</cp:coreProperties>
</file>